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57" r:id="rId2"/>
    <p:sldId id="642" r:id="rId3"/>
    <p:sldId id="694" r:id="rId4"/>
    <p:sldId id="676" r:id="rId5"/>
    <p:sldId id="645" r:id="rId6"/>
    <p:sldId id="659" r:id="rId7"/>
    <p:sldId id="678" r:id="rId8"/>
    <p:sldId id="679" r:id="rId9"/>
    <p:sldId id="680" r:id="rId10"/>
    <p:sldId id="681" r:id="rId11"/>
    <p:sldId id="682" r:id="rId12"/>
    <p:sldId id="683" r:id="rId13"/>
    <p:sldId id="677" r:id="rId14"/>
    <p:sldId id="685" r:id="rId15"/>
    <p:sldId id="688" r:id="rId16"/>
    <p:sldId id="689" r:id="rId17"/>
    <p:sldId id="691" r:id="rId18"/>
    <p:sldId id="690" r:id="rId19"/>
    <p:sldId id="684" r:id="rId20"/>
    <p:sldId id="660" r:id="rId21"/>
    <p:sldId id="661" r:id="rId22"/>
    <p:sldId id="663" r:id="rId23"/>
    <p:sldId id="665" r:id="rId24"/>
    <p:sldId id="662" r:id="rId25"/>
    <p:sldId id="666" r:id="rId26"/>
    <p:sldId id="667" r:id="rId27"/>
    <p:sldId id="664" r:id="rId28"/>
    <p:sldId id="668" r:id="rId29"/>
    <p:sldId id="669" r:id="rId30"/>
    <p:sldId id="670" r:id="rId31"/>
    <p:sldId id="672" r:id="rId32"/>
    <p:sldId id="687" r:id="rId33"/>
    <p:sldId id="692" r:id="rId34"/>
    <p:sldId id="674" r:id="rId35"/>
    <p:sldId id="675" r:id="rId36"/>
    <p:sldId id="651" r:id="rId37"/>
  </p:sldIdLst>
  <p:sldSz cx="12195175" cy="6858000"/>
  <p:notesSz cx="6799263" cy="9929813"/>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5C0D"/>
    <a:srgbClr val="FF6600"/>
    <a:srgbClr val="558ED5"/>
    <a:srgbClr val="00B050"/>
    <a:srgbClr val="000000"/>
    <a:srgbClr val="C92191"/>
    <a:srgbClr val="CE1C4F"/>
    <a:srgbClr val="FCEE99"/>
    <a:srgbClr val="1855A8"/>
    <a:srgbClr val="ECE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26" autoAdjust="0"/>
  </p:normalViewPr>
  <p:slideViewPr>
    <p:cSldViewPr showGuides="1">
      <p:cViewPr>
        <p:scale>
          <a:sx n="120" d="100"/>
          <a:sy n="120" d="100"/>
        </p:scale>
        <p:origin x="-192" y="168"/>
      </p:cViewPr>
      <p:guideLst>
        <p:guide orient="horz" pos="4292"/>
        <p:guide pos="3854"/>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A7E4FFA8-7E0C-4803-A4C6-3DDD6AB6E33B}" type="datetimeFigureOut">
              <a:rPr lang="zh-CN" altLang="en-US" smtClean="0"/>
              <a:t>2020/5/20</a:t>
            </a:fld>
            <a:endParaRPr lang="zh-CN" altLang="en-US"/>
          </a:p>
        </p:txBody>
      </p:sp>
      <p:sp>
        <p:nvSpPr>
          <p:cNvPr id="4" name="幻灯片图像占位符 3"/>
          <p:cNvSpPr>
            <a:spLocks noGrp="1" noRot="1" noChangeAspect="1"/>
          </p:cNvSpPr>
          <p:nvPr>
            <p:ph type="sldImg" idx="2"/>
          </p:nvPr>
        </p:nvSpPr>
        <p:spPr>
          <a:xfrm>
            <a:off x="88900" y="744538"/>
            <a:ext cx="6621463" cy="37242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DF7CD64D-B72C-4FF8-85BB-4AA899BC1DF5}" type="slidenum">
              <a:rPr lang="zh-CN" altLang="en-US" smtClean="0"/>
              <a:t>‹#›</a:t>
            </a:fld>
            <a:endParaRPr lang="zh-CN" altLang="en-US"/>
          </a:p>
        </p:txBody>
      </p:sp>
    </p:spTree>
    <p:extLst>
      <p:ext uri="{BB962C8B-B14F-4D97-AF65-F5344CB8AC3E}">
        <p14:creationId xmlns:p14="http://schemas.microsoft.com/office/powerpoint/2010/main" val="67245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CB287B-7148-4D76-9C35-148CF1E1BB5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CB287B-7148-4D76-9C35-148CF1E1BB5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CB287B-7148-4D76-9C35-148CF1E1BB5F}"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CB287B-7148-4D76-9C35-148CF1E1BB5F}"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CB287B-7148-4D76-9C35-148CF1E1BB5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CB287B-7148-4D76-9C35-148CF1E1BB5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21463"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30"/>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E24BF-67B8-48BD-9ABF-36DACBACC99B}" type="datetimeFigureOut">
              <a:rPr lang="zh-CN" altLang="en-US" smtClean="0"/>
              <a:t>2020/5/20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E24BF-67B8-48BD-9ABF-36DACBACC99B}" type="datetimeFigureOut">
              <a:rPr lang="zh-CN" altLang="en-US" smtClean="0"/>
              <a:t>2020/5/20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43"/>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5" y="274643"/>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E24BF-67B8-48BD-9ABF-36DACBACC99B}" type="datetimeFigureOut">
              <a:rPr lang="zh-CN" altLang="en-US" smtClean="0"/>
              <a:t>2020/5/20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287111" y="51558"/>
            <a:ext cx="1620957" cy="523220"/>
          </a:xfrm>
          <a:prstGeom prst="rect">
            <a:avLst/>
          </a:prstGeom>
        </p:spPr>
        <p:txBody>
          <a:bodyPr wrap="none" anchor="ctr" anchorCtr="0">
            <a:spAutoFit/>
          </a:bodyPr>
          <a:lstStyle>
            <a:lvl1pPr algn="ctr">
              <a:lnSpc>
                <a:spcPct val="100000"/>
              </a:lnSpc>
              <a:defRPr sz="2800">
                <a:solidFill>
                  <a:schemeClr val="accent1"/>
                </a:solidFill>
              </a:defRPr>
            </a:lvl1pPr>
          </a:lstStyle>
          <a:p>
            <a:r>
              <a:rPr lang="zh-CN" altLang="en-US"/>
              <a:t>标题样式</a:t>
            </a:r>
          </a:p>
        </p:txBody>
      </p:sp>
      <p:sp>
        <p:nvSpPr>
          <p:cNvPr id="3" name="矩形 2"/>
          <p:cNvSpPr/>
          <p:nvPr userDrawn="1"/>
        </p:nvSpPr>
        <p:spPr>
          <a:xfrm>
            <a:off x="0" y="128585"/>
            <a:ext cx="5286899"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6909084" y="128585"/>
            <a:ext cx="5286899"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E24BF-67B8-48BD-9ABF-36DACBACC99B}" type="datetimeFigureOut">
              <a:rPr lang="zh-CN" altLang="en-US" smtClean="0"/>
              <a:t>2020/5/20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6" y="4406905"/>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6"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E24BF-67B8-48BD-9ABF-36DACBACC99B}" type="datetimeFigureOut">
              <a:rPr lang="zh-CN" altLang="en-US" smtClean="0"/>
              <a:t>2020/5/20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5"/>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4" y="1600205"/>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E24BF-67B8-48BD-9ABF-36DACBACC99B}" type="datetimeFigureOut">
              <a:rPr lang="zh-CN" altLang="en-US" smtClean="0"/>
              <a:t>2020/5/20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3"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3"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E24BF-67B8-48BD-9ABF-36DACBACC99B}" type="datetimeFigureOut">
              <a:rPr lang="zh-CN" altLang="en-US" smtClean="0"/>
              <a:t>2020/5/20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E24BF-67B8-48BD-9ABF-36DACBACC99B}" type="datetimeFigureOut">
              <a:rPr lang="zh-CN" altLang="en-US" smtClean="0"/>
              <a:t>2020/5/20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E24BF-67B8-48BD-9ABF-36DACBACC99B}" type="datetimeFigureOut">
              <a:rPr lang="zh-CN" altLang="en-US" smtClean="0"/>
              <a:t>2020/5/20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2"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5"/>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62" y="1435103"/>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E24BF-67B8-48BD-9ABF-36DACBACC99B}" type="datetimeFigureOut">
              <a:rPr lang="zh-CN" altLang="en-US" smtClean="0"/>
              <a:t>2020/5/20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1"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1"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1"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E24BF-67B8-48BD-9ABF-36DACBACC99B}" type="datetimeFigureOut">
              <a:rPr lang="zh-CN" altLang="en-US" smtClean="0"/>
              <a:t>2020/5/20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5"/>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60" y="6356355"/>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E24BF-67B8-48BD-9ABF-36DACBACC99B}" type="datetimeFigureOut">
              <a:rPr lang="zh-CN" altLang="en-US" smtClean="0"/>
              <a:t>2020/5/20</a:t>
            </a:fld>
            <a:endParaRPr lang="zh-CN" altLang="en-US"/>
          </a:p>
        </p:txBody>
      </p:sp>
      <p:sp>
        <p:nvSpPr>
          <p:cNvPr id="5" name="页脚占位符 4"/>
          <p:cNvSpPr>
            <a:spLocks noGrp="1"/>
          </p:cNvSpPr>
          <p:nvPr>
            <p:ph type="ftr" sz="quarter" idx="3"/>
          </p:nvPr>
        </p:nvSpPr>
        <p:spPr>
          <a:xfrm>
            <a:off x="4166685" y="6356355"/>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5"/>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64AD9-C849-45B6-BBCC-5E990A5EEF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jpe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slideLayout" Target="../slideLayouts/slideLayout12.xml"/><Relationship Id="rId50" Type="http://schemas.openxmlformats.org/officeDocument/2006/relationships/image" Target="../media/image10.png"/><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image" Target="../media/image9.pn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notesSlide" Target="../notesSlides/notesSlide3.xml"/><Relationship Id="rId8" Type="http://schemas.openxmlformats.org/officeDocument/2006/relationships/tags" Target="../tags/tag9.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20" Type="http://schemas.openxmlformats.org/officeDocument/2006/relationships/tags" Target="../tags/tag21.xml"/><Relationship Id="rId41" Type="http://schemas.openxmlformats.org/officeDocument/2006/relationships/tags" Target="../tags/tag42.xml"/><Relationship Id="rId1" Type="http://schemas.openxmlformats.org/officeDocument/2006/relationships/tags" Target="../tags/tag2.xml"/><Relationship Id="rId6"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50.png"/><Relationship Id="rId21" Type="http://schemas.openxmlformats.org/officeDocument/2006/relationships/image" Target="../media/image68.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34.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3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jpeg"/><Relationship Id="rId7"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jpeg"/></Relationships>
</file>

<file path=ppt/slides/_rels/slide3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a:xfrm>
            <a:off x="8172879" y="6"/>
            <a:ext cx="1884180" cy="941847"/>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8" name="图片 7"/>
          <p:cNvPicPr>
            <a:picLocks noChangeAspect="1"/>
          </p:cNvPicPr>
          <p:nvPr/>
        </p:nvPicPr>
        <p:blipFill>
          <a:blip r:embed="rId5" cstate="email"/>
          <a:srcRect/>
          <a:stretch>
            <a:fillRect/>
          </a:stretch>
        </p:blipFill>
        <p:spPr>
          <a:xfrm>
            <a:off x="7110509" y="126577"/>
            <a:ext cx="1831411" cy="1832569"/>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a:off x="8167042" y="752478"/>
            <a:ext cx="2708668" cy="2708668"/>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p:spPr>
      </p:pic>
      <p:pic>
        <p:nvPicPr>
          <p:cNvPr id="13" name="图片 12"/>
          <p:cNvPicPr>
            <a:picLocks noChangeAspect="1"/>
          </p:cNvPicPr>
          <p:nvPr/>
        </p:nvPicPr>
        <p:blipFill>
          <a:blip r:embed="rId8" cstate="email"/>
          <a:srcRect/>
          <a:stretch>
            <a:fillRect/>
          </a:stretch>
        </p:blipFill>
        <p:spPr>
          <a:xfrm>
            <a:off x="6560783" y="1102134"/>
            <a:ext cx="827703" cy="827703"/>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10376571" y="2520100"/>
            <a:ext cx="1219200" cy="1219200"/>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rot="2685974">
            <a:off x="8722561" y="3231980"/>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p:nvSpPr>
        <p:spPr>
          <a:xfrm rot="2657183">
            <a:off x="7184719" y="1788738"/>
            <a:ext cx="642028" cy="5421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p:nvSpPr>
        <p:spPr>
          <a:xfrm rot="2685974">
            <a:off x="6048604" y="1340051"/>
            <a:ext cx="340935" cy="3409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rot="2685974">
            <a:off x="6019563" y="738476"/>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矩形 18"/>
          <p:cNvSpPr/>
          <p:nvPr/>
        </p:nvSpPr>
        <p:spPr>
          <a:xfrm rot="2685974">
            <a:off x="12267216" y="3630961"/>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rot="2731766">
            <a:off x="7502217" y="2462360"/>
            <a:ext cx="1057708" cy="10725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rot="2685974">
            <a:off x="6948684" y="3184033"/>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p:cNvSpPr/>
          <p:nvPr/>
        </p:nvSpPr>
        <p:spPr>
          <a:xfrm rot="2685974">
            <a:off x="6562710" y="3320755"/>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TextBox 27"/>
          <p:cNvSpPr txBox="1"/>
          <p:nvPr/>
        </p:nvSpPr>
        <p:spPr>
          <a:xfrm>
            <a:off x="192935" y="3897447"/>
            <a:ext cx="8928993" cy="461665"/>
          </a:xfrm>
          <a:prstGeom prst="rect">
            <a:avLst/>
          </a:prstGeom>
          <a:noFill/>
        </p:spPr>
        <p:txBody>
          <a:bodyPr wrap="square" rtlCol="0">
            <a:spAutoFit/>
          </a:bodyPr>
          <a:lstStyle/>
          <a:p>
            <a:r>
              <a:rPr lang="zh-CN" altLang="en-US" sz="2400" b="1" dirty="0">
                <a:solidFill>
                  <a:srgbClr val="1855A8"/>
                </a:solidFill>
                <a:latin typeface="微软雅黑" panose="020B0503020204020204" pitchFamily="34" charset="-122"/>
                <a:ea typeface="微软雅黑" panose="020B0503020204020204" pitchFamily="34" charset="-122"/>
              </a:rPr>
              <a:t>Zhejiang Sichuang Power Technology Shares Co.,LTD</a:t>
            </a:r>
          </a:p>
        </p:txBody>
      </p:sp>
      <p:sp>
        <p:nvSpPr>
          <p:cNvPr id="29" name="矩形 28"/>
          <p:cNvSpPr/>
          <p:nvPr/>
        </p:nvSpPr>
        <p:spPr>
          <a:xfrm>
            <a:off x="192804" y="5140178"/>
            <a:ext cx="2433487" cy="379335"/>
          </a:xfrm>
          <a:prstGeom prst="rect">
            <a:avLst/>
          </a:prstGeom>
          <a:effectLst/>
        </p:spPr>
        <p:txBody>
          <a:bodyPr wrap="none">
            <a:spAutoFit/>
          </a:bodyPr>
          <a:lstStyle/>
          <a:p>
            <a:pPr algn="l"/>
            <a:r>
              <a:rPr lang="en-US" altLang="zh-CN" sz="1865" dirty="0">
                <a:solidFill>
                  <a:srgbClr val="1557AE"/>
                </a:solidFill>
                <a:latin typeface="微软雅黑" panose="020B0503020204020204" pitchFamily="34" charset="-122"/>
                <a:ea typeface="微软雅黑" panose="020B0503020204020204" pitchFamily="34" charset="-122"/>
              </a:rPr>
              <a:t>E</a:t>
            </a:r>
            <a:r>
              <a:rPr lang="zh-CN" altLang="en-US" sz="1865" dirty="0">
                <a:solidFill>
                  <a:srgbClr val="1557AE"/>
                </a:solidFill>
                <a:latin typeface="微软雅黑" panose="020B0503020204020204" pitchFamily="34" charset="-122"/>
                <a:ea typeface="微软雅黑" panose="020B0503020204020204" pitchFamily="34" charset="-122"/>
              </a:rPr>
              <a:t>stablish </a:t>
            </a:r>
            <a:r>
              <a:rPr lang="en-US" altLang="zh-CN" sz="1865" dirty="0">
                <a:solidFill>
                  <a:srgbClr val="1557AE"/>
                </a:solidFill>
                <a:latin typeface="微软雅黑" panose="020B0503020204020204" pitchFamily="34" charset="-122"/>
                <a:ea typeface="微软雅黑" panose="020B0503020204020204" pitchFamily="34" charset="-122"/>
              </a:rPr>
              <a:t>from 1998</a:t>
            </a:r>
          </a:p>
        </p:txBody>
      </p:sp>
      <p:pic>
        <p:nvPicPr>
          <p:cNvPr id="26" name="图片 25"/>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Lst>
          </a:blip>
          <a:srcRect/>
          <a:stretch>
            <a:fillRect/>
          </a:stretch>
        </p:blipFill>
        <p:spPr>
          <a:xfrm>
            <a:off x="9660656" y="5"/>
            <a:ext cx="3421345" cy="4098851"/>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sp>
        <p:nvSpPr>
          <p:cNvPr id="33" name="任意多边形 22"/>
          <p:cNvSpPr/>
          <p:nvPr/>
        </p:nvSpPr>
        <p:spPr>
          <a:xfrm rot="2680233">
            <a:off x="6744018" y="4872236"/>
            <a:ext cx="7191214" cy="6332337"/>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34" name="直接连接符 33"/>
          <p:cNvCxnSpPr/>
          <p:nvPr/>
        </p:nvCxnSpPr>
        <p:spPr>
          <a:xfrm flipH="1">
            <a:off x="5931589" y="3637361"/>
            <a:ext cx="4073316" cy="409124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0003071" y="3597144"/>
            <a:ext cx="4183523" cy="408309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2933" y="3100050"/>
            <a:ext cx="3826193" cy="833009"/>
          </a:xfrm>
          <a:prstGeom prst="rect">
            <a:avLst/>
          </a:prstGeom>
          <a:ln>
            <a:noFill/>
          </a:ln>
          <a:effectLst>
            <a:outerShdw blurRad="190500" algn="tl" rotWithShape="0">
              <a:srgbClr val="000000">
                <a:alpha val="70000"/>
              </a:srgbClr>
            </a:outerShdw>
          </a:effectLst>
        </p:spPr>
      </p:pic>
      <p:sp>
        <p:nvSpPr>
          <p:cNvPr id="25" name="TextBox 27"/>
          <p:cNvSpPr txBox="1"/>
          <p:nvPr/>
        </p:nvSpPr>
        <p:spPr>
          <a:xfrm>
            <a:off x="314088" y="253394"/>
            <a:ext cx="8928993" cy="461665"/>
          </a:xfrm>
          <a:prstGeom prst="rect">
            <a:avLst/>
          </a:prstGeom>
          <a:noFill/>
        </p:spPr>
        <p:txBody>
          <a:bodyPr wrap="square" rtlCol="0">
            <a:spAutoFit/>
          </a:bodyPr>
          <a:lstStyle/>
          <a:p>
            <a:r>
              <a:rPr lang="en-US" altLang="zh-CN" sz="2400" b="1" dirty="0">
                <a:solidFill>
                  <a:srgbClr val="FF6600"/>
                </a:solidFill>
                <a:latin typeface="微软雅黑" panose="020B0503020204020204" pitchFamily="34" charset="-122"/>
                <a:ea typeface="微软雅黑" panose="020B0503020204020204" pitchFamily="34" charset="-122"/>
              </a:rPr>
              <a:t>Tuya WIFI Energy monitoring Circuit Breaker</a:t>
            </a:r>
          </a:p>
        </p:txBody>
      </p:sp>
      <p:sp>
        <p:nvSpPr>
          <p:cNvPr id="3" name="TextBox 27"/>
          <p:cNvSpPr txBox="1"/>
          <p:nvPr/>
        </p:nvSpPr>
        <p:spPr>
          <a:xfrm>
            <a:off x="192935" y="4515937"/>
            <a:ext cx="8928993" cy="461665"/>
          </a:xfrm>
          <a:prstGeom prst="rect">
            <a:avLst/>
          </a:prstGeom>
          <a:noFill/>
        </p:spPr>
        <p:txBody>
          <a:bodyPr wrap="square" rtlCol="0">
            <a:spAutoFit/>
          </a:bodyPr>
          <a:lstStyle/>
          <a:p>
            <a:r>
              <a:rPr lang="zh-CN" altLang="en-US" sz="2400">
                <a:solidFill>
                  <a:srgbClr val="1557AE"/>
                </a:solidFill>
                <a:sym typeface="+mn-ea"/>
              </a:rPr>
              <a:t>Zhejiang Science and Technology Manufacturer</a:t>
            </a:r>
            <a:endParaRPr lang="zh-CN" altLang="en-US" sz="2400" b="1" dirty="0">
              <a:solidFill>
                <a:srgbClr val="1855A8"/>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616" y="1808587"/>
            <a:ext cx="5367215" cy="4133387"/>
          </a:xfrm>
          <a:prstGeom prst="rect">
            <a:avLst/>
          </a:prstGeom>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70692" y="2977185"/>
            <a:ext cx="578052"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7</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601643" y="500022"/>
            <a:ext cx="4133112" cy="916185"/>
            <a:chOff x="145184" y="2327522"/>
            <a:chExt cx="4133112" cy="916185"/>
          </a:xfrm>
        </p:grpSpPr>
        <p:sp>
          <p:nvSpPr>
            <p:cNvPr id="27" name="内容占位符 2"/>
            <p:cNvSpPr txBox="1"/>
            <p:nvPr/>
          </p:nvSpPr>
          <p:spPr>
            <a:xfrm>
              <a:off x="1109534" y="2327522"/>
              <a:ext cx="3168762"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600" b="1" dirty="0">
                  <a:solidFill>
                    <a:srgbClr val="51597B"/>
                  </a:solidFill>
                  <a:latin typeface="微软雅黑" panose="020B0503020204020204" pitchFamily="34" charset="-122"/>
                  <a:ea typeface="微软雅黑" panose="020B0503020204020204" pitchFamily="34" charset="-122"/>
                </a:rPr>
                <a:t>Wait for about 5 seconds, the pairing indicator becomes </a:t>
              </a:r>
              <a:r>
                <a:rPr lang="en-US" altLang="zh-CN" sz="1600" b="1" dirty="0">
                  <a:solidFill>
                    <a:srgbClr val="51597B"/>
                  </a:solidFill>
                  <a:latin typeface="微软雅黑" panose="020B0503020204020204" pitchFamily="34" charset="-122"/>
                  <a:ea typeface="微软雅黑" panose="020B0503020204020204" pitchFamily="34" charset="-122"/>
                </a:rPr>
                <a:t>quick</a:t>
              </a:r>
              <a:r>
                <a:rPr lang="zh-CN" altLang="en-US" sz="1600" b="1" dirty="0">
                  <a:solidFill>
                    <a:srgbClr val="51597B"/>
                  </a:solidFill>
                  <a:latin typeface="微软雅黑" panose="020B0503020204020204" pitchFamily="34" charset="-122"/>
                  <a:ea typeface="微软雅黑" panose="020B0503020204020204" pitchFamily="34" charset="-122"/>
                </a:rPr>
                <a:t> flashing。</a:t>
              </a:r>
              <a:endParaRPr lang="en-US" altLang="zh-CN" sz="1600" b="1" dirty="0">
                <a:solidFill>
                  <a:srgbClr val="51597B"/>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DD5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584775"/>
              </a:xfrm>
              <a:prstGeom prst="rect">
                <a:avLst/>
              </a:prstGeom>
            </p:spPr>
            <p:txBody>
              <a:bodyPr wrap="none">
                <a:spAutoFit/>
              </a:bodyPr>
              <a:lstStyle/>
              <a:p>
                <a:r>
                  <a:rPr lang="en-US" altLang="zh-CN" sz="3200" dirty="0">
                    <a:solidFill>
                      <a:srgbClr val="FFFFFF"/>
                    </a:solidFill>
                  </a:rPr>
                  <a:t>05</a:t>
                </a:r>
                <a:endParaRPr lang="zh-CN" altLang="en-US" sz="3200" dirty="0">
                  <a:solidFill>
                    <a:srgbClr val="FFFFFF"/>
                  </a:solidFill>
                </a:endParaRPr>
              </a:p>
            </p:txBody>
          </p:sp>
        </p:grpSp>
      </p:grpSp>
      <p:grpSp>
        <p:nvGrpSpPr>
          <p:cNvPr id="21" name="组合 20"/>
          <p:cNvGrpSpPr/>
          <p:nvPr/>
        </p:nvGrpSpPr>
        <p:grpSpPr>
          <a:xfrm>
            <a:off x="597922" y="686695"/>
            <a:ext cx="5472607" cy="912430"/>
            <a:chOff x="143508" y="3316008"/>
            <a:chExt cx="5472608" cy="912430"/>
          </a:xfrm>
        </p:grpSpPr>
        <p:grpSp>
          <p:nvGrpSpPr>
            <p:cNvPr id="22" name="组合 21"/>
            <p:cNvGrpSpPr/>
            <p:nvPr/>
          </p:nvGrpSpPr>
          <p:grpSpPr>
            <a:xfrm>
              <a:off x="143508" y="3316008"/>
              <a:ext cx="876300" cy="912430"/>
              <a:chOff x="979424" y="2814907"/>
              <a:chExt cx="876300" cy="912430"/>
            </a:xfrm>
          </p:grpSpPr>
          <p:sp>
            <p:nvSpPr>
              <p:cNvPr id="24" name="任意多边形 89"/>
              <p:cNvSpPr/>
              <p:nvPr/>
            </p:nvSpPr>
            <p:spPr>
              <a:xfrm>
                <a:off x="9794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7B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133529" y="3016611"/>
                <a:ext cx="601447" cy="584775"/>
              </a:xfrm>
              <a:prstGeom prst="rect">
                <a:avLst/>
              </a:prstGeom>
            </p:spPr>
            <p:txBody>
              <a:bodyPr wrap="none">
                <a:spAutoFit/>
              </a:bodyPr>
              <a:lstStyle/>
              <a:p>
                <a:r>
                  <a:rPr lang="en-US" altLang="zh-CN" sz="3200" dirty="0">
                    <a:solidFill>
                      <a:srgbClr val="FFFFFF"/>
                    </a:solidFill>
                  </a:rPr>
                  <a:t>04</a:t>
                </a:r>
                <a:endParaRPr lang="zh-CN" altLang="en-US" sz="3200" dirty="0">
                  <a:solidFill>
                    <a:srgbClr val="FFFFFF"/>
                  </a:solidFill>
                </a:endParaRPr>
              </a:p>
            </p:txBody>
          </p:sp>
        </p:grpSp>
        <p:sp>
          <p:nvSpPr>
            <p:cNvPr id="23" name="内容占位符 2"/>
            <p:cNvSpPr txBox="1"/>
            <p:nvPr/>
          </p:nvSpPr>
          <p:spPr>
            <a:xfrm>
              <a:off x="1143020" y="3376750"/>
              <a:ext cx="4473096"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sz="1600" b="1" dirty="0">
                  <a:solidFill>
                    <a:srgbClr val="51597B"/>
                  </a:solidFill>
                  <a:latin typeface="微软雅黑" panose="020B0503020204020204" pitchFamily="34" charset="-122"/>
                  <a:ea typeface="微软雅黑" panose="020B0503020204020204" pitchFamily="34" charset="-122"/>
                </a:rPr>
                <a:t>Connect Power, Upper Input,Under Load</a:t>
              </a:r>
            </a:p>
          </p:txBody>
        </p:sp>
      </p:grpSp>
      <p:grpSp>
        <p:nvGrpSpPr>
          <p:cNvPr id="36" name="组合 35"/>
          <p:cNvGrpSpPr/>
          <p:nvPr/>
        </p:nvGrpSpPr>
        <p:grpSpPr>
          <a:xfrm>
            <a:off x="932798" y="2145197"/>
            <a:ext cx="5651834" cy="3725715"/>
            <a:chOff x="5550541" y="2204864"/>
            <a:chExt cx="6272697" cy="3528392"/>
          </a:xfrm>
        </p:grpSpPr>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0541" y="2204864"/>
              <a:ext cx="6272697" cy="3528392"/>
            </a:xfrm>
            <a:prstGeom prst="rect">
              <a:avLst/>
            </a:prstGeom>
          </p:spPr>
        </p:pic>
        <p:sp>
          <p:nvSpPr>
            <p:cNvPr id="38" name="矩形 37"/>
            <p:cNvSpPr/>
            <p:nvPr/>
          </p:nvSpPr>
          <p:spPr>
            <a:xfrm>
              <a:off x="6308487" y="2524253"/>
              <a:ext cx="509180" cy="349771"/>
            </a:xfrm>
            <a:prstGeom prst="rect">
              <a:avLst/>
            </a:prstGeom>
          </p:spPr>
          <p:txBody>
            <a:bodyPr wrap="square">
              <a:spAutoFit/>
            </a:bodyPr>
            <a:lstStyle/>
            <a:p>
              <a:r>
                <a:rPr lang="en-US" altLang="zh-CN" dirty="0"/>
                <a:t>N</a:t>
              </a:r>
              <a:endParaRPr lang="x-none" altLang="x-none" dirty="0"/>
            </a:p>
          </p:txBody>
        </p:sp>
        <p:sp>
          <p:nvSpPr>
            <p:cNvPr id="39" name="矩形 38"/>
            <p:cNvSpPr/>
            <p:nvPr/>
          </p:nvSpPr>
          <p:spPr>
            <a:xfrm>
              <a:off x="8811273" y="2524253"/>
              <a:ext cx="509180" cy="349771"/>
            </a:xfrm>
            <a:prstGeom prst="rect">
              <a:avLst/>
            </a:prstGeom>
          </p:spPr>
          <p:txBody>
            <a:bodyPr wrap="square">
              <a:spAutoFit/>
            </a:bodyPr>
            <a:lstStyle/>
            <a:p>
              <a:r>
                <a:rPr lang="en-US" altLang="zh-CN" dirty="0"/>
                <a:t>N</a:t>
              </a:r>
              <a:endParaRPr lang="x-none" altLang="x-none" dirty="0"/>
            </a:p>
          </p:txBody>
        </p:sp>
        <p:sp>
          <p:nvSpPr>
            <p:cNvPr id="40" name="矩形 39"/>
            <p:cNvSpPr/>
            <p:nvPr/>
          </p:nvSpPr>
          <p:spPr>
            <a:xfrm>
              <a:off x="7969795" y="2676653"/>
              <a:ext cx="509180" cy="349771"/>
            </a:xfrm>
            <a:prstGeom prst="rect">
              <a:avLst/>
            </a:prstGeom>
          </p:spPr>
          <p:txBody>
            <a:bodyPr wrap="square">
              <a:spAutoFit/>
            </a:bodyPr>
            <a:lstStyle/>
            <a:p>
              <a:r>
                <a:rPr lang="en-US" altLang="zh-CN" dirty="0"/>
                <a:t>N</a:t>
              </a:r>
              <a:endParaRPr lang="x-none" altLang="x-none" dirty="0"/>
            </a:p>
          </p:txBody>
        </p:sp>
        <p:sp>
          <p:nvSpPr>
            <p:cNvPr id="41" name="矩形 40"/>
            <p:cNvSpPr/>
            <p:nvPr/>
          </p:nvSpPr>
          <p:spPr>
            <a:xfrm>
              <a:off x="11210155" y="2636912"/>
              <a:ext cx="509180" cy="349771"/>
            </a:xfrm>
            <a:prstGeom prst="rect">
              <a:avLst/>
            </a:prstGeom>
          </p:spPr>
          <p:txBody>
            <a:bodyPr wrap="square">
              <a:spAutoFit/>
            </a:bodyPr>
            <a:lstStyle/>
            <a:p>
              <a:r>
                <a:rPr lang="en-US" altLang="zh-CN" dirty="0"/>
                <a:t>N</a:t>
              </a:r>
              <a:endParaRPr lang="x-none" altLang="x-none" dirty="0"/>
            </a:p>
          </p:txBody>
        </p:sp>
      </p:grpSp>
      <p:sp>
        <p:nvSpPr>
          <p:cNvPr id="31" name="椭圆 30"/>
          <p:cNvSpPr/>
          <p:nvPr/>
        </p:nvSpPr>
        <p:spPr>
          <a:xfrm>
            <a:off x="6946095" y="2881752"/>
            <a:ext cx="1239723" cy="999070"/>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heel(1)">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70692" y="2977185"/>
            <a:ext cx="578052"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8</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601643" y="344864"/>
            <a:ext cx="4906962" cy="912430"/>
            <a:chOff x="145184" y="2331277"/>
            <a:chExt cx="3512082" cy="912430"/>
          </a:xfrm>
        </p:grpSpPr>
        <p:sp>
          <p:nvSpPr>
            <p:cNvPr id="27" name="内容占位符 2"/>
            <p:cNvSpPr txBox="1"/>
            <p:nvPr/>
          </p:nvSpPr>
          <p:spPr>
            <a:xfrm>
              <a:off x="1084156" y="2331277"/>
              <a:ext cx="2573110"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1200" b="1" dirty="0">
                  <a:solidFill>
                    <a:srgbClr val="51597B"/>
                  </a:solidFill>
                  <a:latin typeface="微软雅黑" panose="020B0503020204020204" pitchFamily="34" charset="-122"/>
                  <a:ea typeface="微软雅黑" panose="020B0503020204020204" pitchFamily="34" charset="-122"/>
                </a:rPr>
                <a:t>Make sure the indicator is quick flash, press “next”button</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B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70585" y="1487159"/>
                <a:ext cx="430476" cy="584775"/>
              </a:xfrm>
              <a:prstGeom prst="rect">
                <a:avLst/>
              </a:prstGeom>
            </p:spPr>
            <p:txBody>
              <a:bodyPr wrap="none">
                <a:spAutoFit/>
              </a:bodyPr>
              <a:lstStyle/>
              <a:p>
                <a:r>
                  <a:rPr lang="en-US" altLang="zh-CN" sz="3200" dirty="0">
                    <a:solidFill>
                      <a:srgbClr val="FFFFFF"/>
                    </a:solidFill>
                  </a:rPr>
                  <a:t>07</a:t>
                </a:r>
                <a:endParaRPr lang="zh-CN" altLang="en-US" sz="3200" dirty="0">
                  <a:solidFill>
                    <a:srgbClr val="FFFFFF"/>
                  </a:solidFill>
                </a:endParaRPr>
              </a:p>
            </p:txBody>
          </p:sp>
        </p:grpSp>
      </p:grpSp>
      <p:grpSp>
        <p:nvGrpSpPr>
          <p:cNvPr id="17" name="组合 16"/>
          <p:cNvGrpSpPr/>
          <p:nvPr/>
        </p:nvGrpSpPr>
        <p:grpSpPr>
          <a:xfrm>
            <a:off x="985024" y="264420"/>
            <a:ext cx="4619625" cy="912430"/>
            <a:chOff x="143508" y="3316008"/>
            <a:chExt cx="4619625" cy="912430"/>
          </a:xfrm>
        </p:grpSpPr>
        <p:grpSp>
          <p:nvGrpSpPr>
            <p:cNvPr id="18" name="组合 17"/>
            <p:cNvGrpSpPr/>
            <p:nvPr/>
          </p:nvGrpSpPr>
          <p:grpSpPr>
            <a:xfrm>
              <a:off x="143508" y="3316008"/>
              <a:ext cx="876300" cy="912430"/>
              <a:chOff x="979424" y="2814907"/>
              <a:chExt cx="876300" cy="912430"/>
            </a:xfrm>
          </p:grpSpPr>
          <p:sp>
            <p:nvSpPr>
              <p:cNvPr id="20" name="任意多边形 89"/>
              <p:cNvSpPr/>
              <p:nvPr/>
            </p:nvSpPr>
            <p:spPr>
              <a:xfrm>
                <a:off x="9794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133529" y="3016611"/>
                <a:ext cx="601447" cy="584775"/>
              </a:xfrm>
              <a:prstGeom prst="rect">
                <a:avLst/>
              </a:prstGeom>
            </p:spPr>
            <p:txBody>
              <a:bodyPr wrap="none">
                <a:spAutoFit/>
              </a:bodyPr>
              <a:lstStyle/>
              <a:p>
                <a:r>
                  <a:rPr lang="en-US" altLang="zh-CN" sz="3200" dirty="0">
                    <a:solidFill>
                      <a:srgbClr val="FFFFFF"/>
                    </a:solidFill>
                  </a:rPr>
                  <a:t>06</a:t>
                </a:r>
                <a:endParaRPr lang="zh-CN" altLang="en-US" sz="3200" dirty="0">
                  <a:solidFill>
                    <a:srgbClr val="FFFFFF"/>
                  </a:solidFill>
                </a:endParaRPr>
              </a:p>
            </p:txBody>
          </p:sp>
        </p:grpSp>
        <p:sp>
          <p:nvSpPr>
            <p:cNvPr id="19" name="内容占位符 2"/>
            <p:cNvSpPr txBox="1"/>
            <p:nvPr/>
          </p:nvSpPr>
          <p:spPr>
            <a:xfrm>
              <a:off x="1142998" y="3483648"/>
              <a:ext cx="3620135" cy="66230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1400" b="1" dirty="0">
                  <a:solidFill>
                    <a:srgbClr val="51597B"/>
                  </a:solidFill>
                  <a:latin typeface="微软雅黑" panose="020B0503020204020204" pitchFamily="34" charset="-122"/>
                  <a:ea typeface="微软雅黑" panose="020B0503020204020204" pitchFamily="34" charset="-122"/>
                </a:rPr>
                <a:t>Enter the WIFI name and password.</a:t>
              </a:r>
            </a:p>
          </p:txBody>
        </p:sp>
      </p:grpSp>
      <p:pic>
        <p:nvPicPr>
          <p:cNvPr id="4098" name="Picture 2" descr="C:\Users\Admin\Desktop\新建文件夹\微信图片_202005200953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7827" y="1008022"/>
            <a:ext cx="2752391" cy="5745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Desktop\新建文件夹\微信图片_2020052009525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9104" y="849810"/>
            <a:ext cx="3176974" cy="5903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arn(inVertical)">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barn(inVertical)">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70692" y="2977185"/>
            <a:ext cx="578052"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9</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457627" y="224875"/>
            <a:ext cx="5365438" cy="912430"/>
            <a:chOff x="145184" y="2331277"/>
            <a:chExt cx="5365438" cy="912430"/>
          </a:xfrm>
        </p:grpSpPr>
        <p:sp>
          <p:nvSpPr>
            <p:cNvPr id="27" name="内容占位符 2"/>
            <p:cNvSpPr txBox="1"/>
            <p:nvPr/>
          </p:nvSpPr>
          <p:spPr>
            <a:xfrm>
              <a:off x="1109534" y="2564904"/>
              <a:ext cx="4401088"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spcAft>
                  <a:spcPts val="600"/>
                </a:spcAft>
                <a:buNone/>
              </a:pPr>
              <a:r>
                <a:rPr lang="en-US" altLang="zh-CN" sz="1600" b="1" dirty="0">
                  <a:solidFill>
                    <a:srgbClr val="51597B"/>
                  </a:solidFill>
                  <a:latin typeface="微软雅黑" panose="020B0503020204020204" pitchFamily="34" charset="-122"/>
                  <a:ea typeface="微软雅黑" panose="020B0503020204020204" pitchFamily="34" charset="-122"/>
                </a:rPr>
                <a:t>Pair successfully</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584775"/>
              </a:xfrm>
              <a:prstGeom prst="rect">
                <a:avLst/>
              </a:prstGeom>
            </p:spPr>
            <p:txBody>
              <a:bodyPr wrap="none">
                <a:spAutoFit/>
              </a:bodyPr>
              <a:lstStyle/>
              <a:p>
                <a:r>
                  <a:rPr lang="en-US" altLang="zh-CN" sz="3200" dirty="0">
                    <a:solidFill>
                      <a:srgbClr val="FFFFFF"/>
                    </a:solidFill>
                  </a:rPr>
                  <a:t>09</a:t>
                </a:r>
                <a:endParaRPr lang="zh-CN" altLang="en-US" sz="3200" dirty="0">
                  <a:solidFill>
                    <a:srgbClr val="FFFFFF"/>
                  </a:solidFill>
                </a:endParaRPr>
              </a:p>
            </p:txBody>
          </p:sp>
        </p:grpSp>
      </p:grpSp>
      <p:grpSp>
        <p:nvGrpSpPr>
          <p:cNvPr id="11" name="组合 10"/>
          <p:cNvGrpSpPr/>
          <p:nvPr/>
        </p:nvGrpSpPr>
        <p:grpSpPr>
          <a:xfrm>
            <a:off x="725274" y="343658"/>
            <a:ext cx="4698365" cy="786479"/>
            <a:chOff x="143508" y="3316008"/>
            <a:chExt cx="4341210" cy="912430"/>
          </a:xfrm>
        </p:grpSpPr>
        <p:grpSp>
          <p:nvGrpSpPr>
            <p:cNvPr id="12" name="组合 11"/>
            <p:cNvGrpSpPr/>
            <p:nvPr/>
          </p:nvGrpSpPr>
          <p:grpSpPr>
            <a:xfrm>
              <a:off x="143508" y="3316008"/>
              <a:ext cx="876300" cy="912430"/>
              <a:chOff x="979424" y="2814907"/>
              <a:chExt cx="876300" cy="912430"/>
            </a:xfrm>
          </p:grpSpPr>
          <p:sp>
            <p:nvSpPr>
              <p:cNvPr id="14" name="任意多边形 89"/>
              <p:cNvSpPr/>
              <p:nvPr/>
            </p:nvSpPr>
            <p:spPr>
              <a:xfrm>
                <a:off x="9794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7B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52891" y="2918465"/>
                <a:ext cx="555727" cy="678424"/>
              </a:xfrm>
              <a:prstGeom prst="rect">
                <a:avLst/>
              </a:prstGeom>
            </p:spPr>
            <p:txBody>
              <a:bodyPr wrap="none">
                <a:spAutoFit/>
              </a:bodyPr>
              <a:lstStyle/>
              <a:p>
                <a:r>
                  <a:rPr lang="en-US" altLang="zh-CN" sz="3200" dirty="0">
                    <a:solidFill>
                      <a:srgbClr val="FFFFFF"/>
                    </a:solidFill>
                  </a:rPr>
                  <a:t>08</a:t>
                </a:r>
                <a:endParaRPr lang="zh-CN" altLang="en-US" sz="3200" dirty="0">
                  <a:solidFill>
                    <a:srgbClr val="FFFFFF"/>
                  </a:solidFill>
                </a:endParaRPr>
              </a:p>
            </p:txBody>
          </p:sp>
        </p:grpSp>
        <p:sp>
          <p:nvSpPr>
            <p:cNvPr id="13" name="内容占位符 2"/>
            <p:cNvSpPr txBox="1"/>
            <p:nvPr/>
          </p:nvSpPr>
          <p:spPr>
            <a:xfrm>
              <a:off x="1143295" y="3334425"/>
              <a:ext cx="3341423" cy="67039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1400" b="1" dirty="0">
                  <a:solidFill>
                    <a:srgbClr val="51597B"/>
                  </a:solidFill>
                  <a:latin typeface="微软雅黑" panose="020B0503020204020204" pitchFamily="34" charset="-122"/>
                  <a:ea typeface="微软雅黑" panose="020B0503020204020204" pitchFamily="34" charset="-122"/>
                </a:rPr>
                <a:t>Waiting for the device to be added.</a:t>
              </a:r>
            </a:p>
          </p:txBody>
        </p:sp>
      </p:grpSp>
      <p:pic>
        <p:nvPicPr>
          <p:cNvPr id="2051" name="Picture 3" descr="C:\Users\Admin\Desktop\新建文件夹\微信图片_202005200954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3001" y="919041"/>
            <a:ext cx="2678244" cy="57963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Admin\Desktop\新建文件夹\11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1808" y="919041"/>
            <a:ext cx="3024335" cy="57963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arn(inVertic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5"/>
          <p:cNvSpPr/>
          <p:nvPr/>
        </p:nvSpPr>
        <p:spPr bwMode="auto">
          <a:xfrm rot="5400000">
            <a:off x="4407603" y="1811686"/>
            <a:ext cx="3420062" cy="30311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rgbClr val="0070C0"/>
            </a:soli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pic>
        <p:nvPicPr>
          <p:cNvPr id="18" name="Picture 3" descr="C:\Users\Administrator\Desktop\微立体创业计划\002.png"/>
          <p:cNvPicPr>
            <a:picLocks noChangeAspect="1" noChangeArrowheads="1"/>
          </p:cNvPicPr>
          <p:nvPr/>
        </p:nvPicPr>
        <p:blipFill>
          <a:blip r:embed="rId3" cstate="print"/>
          <a:srcRect/>
          <a:stretch>
            <a:fillRect/>
          </a:stretch>
        </p:blipFill>
        <p:spPr bwMode="auto">
          <a:xfrm>
            <a:off x="4297390" y="1484787"/>
            <a:ext cx="3672408" cy="3672406"/>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9" name="Freeform 5"/>
          <p:cNvSpPr/>
          <p:nvPr/>
        </p:nvSpPr>
        <p:spPr bwMode="auto">
          <a:xfrm rot="5400000">
            <a:off x="4279802" y="2036000"/>
            <a:ext cx="1095233" cy="97069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20" name="TextBox 7"/>
          <p:cNvSpPr>
            <a:spLocks noChangeArrowheads="1"/>
          </p:cNvSpPr>
          <p:nvPr/>
        </p:nvSpPr>
        <p:spPr bwMode="auto">
          <a:xfrm>
            <a:off x="4179647" y="2302096"/>
            <a:ext cx="12605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200" b="1" dirty="0">
                <a:solidFill>
                  <a:schemeClr val="bg1"/>
                </a:solidFill>
                <a:latin typeface="Impact MT Std" pitchFamily="34" charset="0"/>
                <a:ea typeface="微软雅黑" panose="020B0503020204020204" pitchFamily="34" charset="-122"/>
                <a:sym typeface="微软雅黑" panose="020B0503020204020204" pitchFamily="34" charset="-122"/>
              </a:rPr>
              <a:t>3</a:t>
            </a:r>
            <a:endParaRPr lang="zh-CN" altLang="en-US" sz="32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sp>
        <p:nvSpPr>
          <p:cNvPr id="21" name="文本框 163"/>
          <p:cNvSpPr txBox="1"/>
          <p:nvPr/>
        </p:nvSpPr>
        <p:spPr>
          <a:xfrm>
            <a:off x="5006876" y="2143040"/>
            <a:ext cx="2704532" cy="984885"/>
          </a:xfrm>
          <a:prstGeom prst="rect">
            <a:avLst/>
          </a:prstGeom>
          <a:noFill/>
        </p:spPr>
        <p:txBody>
          <a:bodyPr wrap="square" rtlCol="0">
            <a:spAutoFit/>
          </a:bodyPr>
          <a:lstStyle/>
          <a:p>
            <a:pPr algn="ct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20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20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Troubleshooting</a:t>
            </a:r>
          </a:p>
        </p:txBody>
      </p:sp>
      <p:sp>
        <p:nvSpPr>
          <p:cNvPr id="2" name="矩形 1"/>
          <p:cNvSpPr/>
          <p:nvPr/>
        </p:nvSpPr>
        <p:spPr>
          <a:xfrm>
            <a:off x="5729000" y="3528136"/>
            <a:ext cx="833573" cy="48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5" name="Picture 3" descr="C:\Users\Administrator\Desktop\微立体创业计划\002.png"/>
          <p:cNvPicPr>
            <a:picLocks noChangeAspect="1" noChangeArrowheads="1"/>
          </p:cNvPicPr>
          <p:nvPr/>
        </p:nvPicPr>
        <p:blipFill>
          <a:blip r:embed="rId3" cstate="screen"/>
          <a:srcRect/>
          <a:stretch>
            <a:fillRect/>
          </a:stretch>
        </p:blipFill>
        <p:spPr bwMode="auto">
          <a:xfrm>
            <a:off x="7980596" y="5661256"/>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86" name="Picture 3" descr="C:\Users\Administrator\Desktop\微立体创业计划\002.png"/>
          <p:cNvPicPr>
            <a:picLocks noChangeAspect="1" noChangeArrowheads="1"/>
          </p:cNvPicPr>
          <p:nvPr/>
        </p:nvPicPr>
        <p:blipFill>
          <a:blip r:embed="rId3" cstate="screen"/>
          <a:srcRect/>
          <a:stretch>
            <a:fillRect/>
          </a:stretch>
        </p:blipFill>
        <p:spPr bwMode="auto">
          <a:xfrm>
            <a:off x="8977907" y="4005073"/>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87" name="Picture 3" descr="C:\Users\Administrator\Desktop\微立体创业计划\002.png"/>
          <p:cNvPicPr>
            <a:picLocks noChangeAspect="1" noChangeArrowheads="1"/>
          </p:cNvPicPr>
          <p:nvPr/>
        </p:nvPicPr>
        <p:blipFill>
          <a:blip r:embed="rId3" cstate="screen"/>
          <a:srcRect/>
          <a:stretch>
            <a:fillRect/>
          </a:stretch>
        </p:blipFill>
        <p:spPr bwMode="auto">
          <a:xfrm>
            <a:off x="9958639" y="5633865"/>
            <a:ext cx="2547665" cy="254766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1" name="Picture 3" descr="C:\Users\Administrator\Desktop\微立体创业计划\002.png"/>
          <p:cNvPicPr>
            <a:picLocks noChangeAspect="1" noChangeArrowheads="1"/>
          </p:cNvPicPr>
          <p:nvPr/>
        </p:nvPicPr>
        <p:blipFill>
          <a:blip r:embed="rId3" cstate="screen"/>
          <a:srcRect/>
          <a:stretch>
            <a:fillRect/>
          </a:stretch>
        </p:blipFill>
        <p:spPr bwMode="auto">
          <a:xfrm>
            <a:off x="-311125" y="5661247"/>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2" name="Picture 3" descr="C:\Users\Administrator\Desktop\微立体创业计划\002.png"/>
          <p:cNvPicPr>
            <a:picLocks noChangeAspect="1" noChangeArrowheads="1"/>
          </p:cNvPicPr>
          <p:nvPr/>
        </p:nvPicPr>
        <p:blipFill>
          <a:blip r:embed="rId3" cstate="screen"/>
          <a:srcRect/>
          <a:stretch>
            <a:fillRect/>
          </a:stretch>
        </p:blipFill>
        <p:spPr bwMode="auto">
          <a:xfrm>
            <a:off x="686185" y="4005072"/>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3" name="Picture 3" descr="C:\Users\Administrator\Desktop\微立体创业计划\002.png"/>
          <p:cNvPicPr>
            <a:picLocks noChangeAspect="1" noChangeArrowheads="1"/>
          </p:cNvPicPr>
          <p:nvPr/>
        </p:nvPicPr>
        <p:blipFill>
          <a:blip r:embed="rId3" cstate="screen"/>
          <a:srcRect/>
          <a:stretch>
            <a:fillRect/>
          </a:stretch>
        </p:blipFill>
        <p:spPr bwMode="auto">
          <a:xfrm>
            <a:off x="1666917" y="5633864"/>
            <a:ext cx="2547665" cy="254766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3074" name="Picture 2" descr="C:\Users\Admin\Downloads\repair_783px_1222153_easyicon.ne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5135" y="3842702"/>
            <a:ext cx="858018" cy="858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75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2" presetClass="entr" presetSubtype="0" fill="hold" grpId="0" nodeType="with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Scale>
                                      <p:cBhvr>
                                        <p:cTn id="1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
                                        </p:tgtEl>
                                        <p:attrNameLst>
                                          <p:attrName>ppt_x</p:attrName>
                                          <p:attrName>ppt_y</p:attrName>
                                        </p:attrNameLst>
                                      </p:cBhvr>
                                    </p:animMotion>
                                    <p:animEffect transition="in" filter="fade">
                                      <p:cBhvr>
                                        <p:cTn id="19" dur="1000"/>
                                        <p:tgtEl>
                                          <p:spTgt spid="20"/>
                                        </p:tgtEl>
                                      </p:cBhvr>
                                    </p:animEffect>
                                  </p:childTnLst>
                                </p:cTn>
                              </p:par>
                            </p:childTnLst>
                          </p:cTn>
                        </p:par>
                        <p:par>
                          <p:cTn id="20" fill="hold">
                            <p:stCondLst>
                              <p:cond delay="1250"/>
                            </p:stCondLst>
                            <p:childTnLst>
                              <p:par>
                                <p:cTn id="21" presetID="1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ppt_y</p:attrName>
                                        </p:attrNameLst>
                                      </p:cBhvr>
                                      <p:tavLst>
                                        <p:tav tm="0">
                                          <p:val>
                                            <p:strVal val="#ppt_y+#ppt_h*1.125000"/>
                                          </p:val>
                                        </p:tav>
                                        <p:tav tm="100000">
                                          <p:val>
                                            <p:strVal val="#ppt_y"/>
                                          </p:val>
                                        </p:tav>
                                      </p:tavLst>
                                    </p:anim>
                                    <p:animEffect transition="in" filter="wipe(up)">
                                      <p:cBhvr>
                                        <p:cTn id="24" dur="500"/>
                                        <p:tgtEl>
                                          <p:spTgt spid="21"/>
                                        </p:tgtEl>
                                      </p:cBhvr>
                                    </p:animEffect>
                                  </p:childTnLst>
                                </p:cTn>
                              </p:par>
                            </p:childTnLst>
                          </p:cTn>
                        </p:par>
                        <p:par>
                          <p:cTn id="25" fill="hold">
                            <p:stCondLst>
                              <p:cond delay="1750"/>
                            </p:stCondLst>
                            <p:childTnLst>
                              <p:par>
                                <p:cTn id="26" presetID="42"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2750"/>
                            </p:stCondLst>
                            <p:childTnLst>
                              <p:par>
                                <p:cTn id="32" presetID="21"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2000"/>
                                        <p:tgtEl>
                                          <p:spTgt spid="45"/>
                                        </p:tgtEl>
                                      </p:cBhvr>
                                    </p:animEffect>
                                  </p:childTnLst>
                                </p:cTn>
                              </p:par>
                              <p:par>
                                <p:cTn id="35" presetID="42" presetClass="entr" presetSubtype="0" fill="hold" nodeType="withEffect">
                                  <p:stCondLst>
                                    <p:cond delay="75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anim calcmode="lin" valueType="num">
                                      <p:cBhvr>
                                        <p:cTn id="38" dur="500" fill="hold"/>
                                        <p:tgtEl>
                                          <p:spTgt spid="85"/>
                                        </p:tgtEl>
                                        <p:attrNameLst>
                                          <p:attrName>ppt_x</p:attrName>
                                        </p:attrNameLst>
                                      </p:cBhvr>
                                      <p:tavLst>
                                        <p:tav tm="0">
                                          <p:val>
                                            <p:strVal val="#ppt_x"/>
                                          </p:val>
                                        </p:tav>
                                        <p:tav tm="100000">
                                          <p:val>
                                            <p:strVal val="#ppt_x"/>
                                          </p:val>
                                        </p:tav>
                                      </p:tavLst>
                                    </p:anim>
                                    <p:anim calcmode="lin" valueType="num">
                                      <p:cBhvr>
                                        <p:cTn id="39" dur="500" fill="hold"/>
                                        <p:tgtEl>
                                          <p:spTgt spid="8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500"/>
                                        <p:tgtEl>
                                          <p:spTgt spid="86"/>
                                        </p:tgtEl>
                                      </p:cBhvr>
                                    </p:animEffect>
                                    <p:anim calcmode="lin" valueType="num">
                                      <p:cBhvr>
                                        <p:cTn id="43" dur="500" fill="hold"/>
                                        <p:tgtEl>
                                          <p:spTgt spid="86"/>
                                        </p:tgtEl>
                                        <p:attrNameLst>
                                          <p:attrName>ppt_x</p:attrName>
                                        </p:attrNameLst>
                                      </p:cBhvr>
                                      <p:tavLst>
                                        <p:tav tm="0">
                                          <p:val>
                                            <p:strVal val="#ppt_x"/>
                                          </p:val>
                                        </p:tav>
                                        <p:tav tm="100000">
                                          <p:val>
                                            <p:strVal val="#ppt_x"/>
                                          </p:val>
                                        </p:tav>
                                      </p:tavLst>
                                    </p:anim>
                                    <p:anim calcmode="lin" valueType="num">
                                      <p:cBhvr>
                                        <p:cTn id="44" dur="500" fill="hold"/>
                                        <p:tgtEl>
                                          <p:spTgt spid="8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75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anim calcmode="lin" valueType="num">
                                      <p:cBhvr>
                                        <p:cTn id="48" dur="500" fill="hold"/>
                                        <p:tgtEl>
                                          <p:spTgt spid="87"/>
                                        </p:tgtEl>
                                        <p:attrNameLst>
                                          <p:attrName>ppt_x</p:attrName>
                                        </p:attrNameLst>
                                      </p:cBhvr>
                                      <p:tavLst>
                                        <p:tav tm="0">
                                          <p:val>
                                            <p:strVal val="#ppt_x"/>
                                          </p:val>
                                        </p:tav>
                                        <p:tav tm="100000">
                                          <p:val>
                                            <p:strVal val="#ppt_x"/>
                                          </p:val>
                                        </p:tav>
                                      </p:tavLst>
                                    </p:anim>
                                    <p:anim calcmode="lin" valueType="num">
                                      <p:cBhvr>
                                        <p:cTn id="49" dur="500" fill="hold"/>
                                        <p:tgtEl>
                                          <p:spTgt spid="8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75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500"/>
                                        <p:tgtEl>
                                          <p:spTgt spid="91"/>
                                        </p:tgtEl>
                                      </p:cBhvr>
                                    </p:animEffect>
                                    <p:anim calcmode="lin" valueType="num">
                                      <p:cBhvr>
                                        <p:cTn id="53" dur="500" fill="hold"/>
                                        <p:tgtEl>
                                          <p:spTgt spid="91"/>
                                        </p:tgtEl>
                                        <p:attrNameLst>
                                          <p:attrName>ppt_x</p:attrName>
                                        </p:attrNameLst>
                                      </p:cBhvr>
                                      <p:tavLst>
                                        <p:tav tm="0">
                                          <p:val>
                                            <p:strVal val="#ppt_x"/>
                                          </p:val>
                                        </p:tav>
                                        <p:tav tm="100000">
                                          <p:val>
                                            <p:strVal val="#ppt_x"/>
                                          </p:val>
                                        </p:tav>
                                      </p:tavLst>
                                    </p:anim>
                                    <p:anim calcmode="lin" valueType="num">
                                      <p:cBhvr>
                                        <p:cTn id="54" dur="500" fill="hold"/>
                                        <p:tgtEl>
                                          <p:spTgt spid="9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750"/>
                                  </p:stCondLst>
                                  <p:childTnLst>
                                    <p:set>
                                      <p:cBhvr>
                                        <p:cTn id="56" dur="1" fill="hold">
                                          <p:stCondLst>
                                            <p:cond delay="0"/>
                                          </p:stCondLst>
                                        </p:cTn>
                                        <p:tgtEl>
                                          <p:spTgt spid="92"/>
                                        </p:tgtEl>
                                        <p:attrNameLst>
                                          <p:attrName>style.visibility</p:attrName>
                                        </p:attrNameLst>
                                      </p:cBhvr>
                                      <p:to>
                                        <p:strVal val="visible"/>
                                      </p:to>
                                    </p:set>
                                    <p:animEffect transition="in" filter="fade">
                                      <p:cBhvr>
                                        <p:cTn id="57" dur="500"/>
                                        <p:tgtEl>
                                          <p:spTgt spid="92"/>
                                        </p:tgtEl>
                                      </p:cBhvr>
                                    </p:animEffect>
                                    <p:anim calcmode="lin" valueType="num">
                                      <p:cBhvr>
                                        <p:cTn id="58" dur="500" fill="hold"/>
                                        <p:tgtEl>
                                          <p:spTgt spid="92"/>
                                        </p:tgtEl>
                                        <p:attrNameLst>
                                          <p:attrName>ppt_x</p:attrName>
                                        </p:attrNameLst>
                                      </p:cBhvr>
                                      <p:tavLst>
                                        <p:tav tm="0">
                                          <p:val>
                                            <p:strVal val="#ppt_x"/>
                                          </p:val>
                                        </p:tav>
                                        <p:tav tm="100000">
                                          <p:val>
                                            <p:strVal val="#ppt_x"/>
                                          </p:val>
                                        </p:tav>
                                      </p:tavLst>
                                    </p:anim>
                                    <p:anim calcmode="lin" valueType="num">
                                      <p:cBhvr>
                                        <p:cTn id="59" dur="500" fill="hold"/>
                                        <p:tgtEl>
                                          <p:spTgt spid="9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750"/>
                                  </p:stCondLst>
                                  <p:childTnLst>
                                    <p:set>
                                      <p:cBhvr>
                                        <p:cTn id="61" dur="1" fill="hold">
                                          <p:stCondLst>
                                            <p:cond delay="0"/>
                                          </p:stCondLst>
                                        </p:cTn>
                                        <p:tgtEl>
                                          <p:spTgt spid="93"/>
                                        </p:tgtEl>
                                        <p:attrNameLst>
                                          <p:attrName>style.visibility</p:attrName>
                                        </p:attrNameLst>
                                      </p:cBhvr>
                                      <p:to>
                                        <p:strVal val="visible"/>
                                      </p:to>
                                    </p:set>
                                    <p:animEffect transition="in" filter="fade">
                                      <p:cBhvr>
                                        <p:cTn id="62" dur="500"/>
                                        <p:tgtEl>
                                          <p:spTgt spid="93"/>
                                        </p:tgtEl>
                                      </p:cBhvr>
                                    </p:animEffect>
                                    <p:anim calcmode="lin" valueType="num">
                                      <p:cBhvr>
                                        <p:cTn id="63" dur="500" fill="hold"/>
                                        <p:tgtEl>
                                          <p:spTgt spid="93"/>
                                        </p:tgtEl>
                                        <p:attrNameLst>
                                          <p:attrName>ppt_x</p:attrName>
                                        </p:attrNameLst>
                                      </p:cBhvr>
                                      <p:tavLst>
                                        <p:tav tm="0">
                                          <p:val>
                                            <p:strVal val="#ppt_x"/>
                                          </p:val>
                                        </p:tav>
                                        <p:tav tm="100000">
                                          <p:val>
                                            <p:strVal val="#ppt_x"/>
                                          </p:val>
                                        </p:tav>
                                      </p:tavLst>
                                    </p:anim>
                                    <p:anim calcmode="lin" valueType="num">
                                      <p:cBhvr>
                                        <p:cTn id="64" dur="500" fill="hold"/>
                                        <p:tgtEl>
                                          <p:spTgt spid="9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16" presetClass="entr" presetSubtype="21" fill="hold" nodeType="afterEffect">
                                  <p:stCondLst>
                                    <p:cond delay="0"/>
                                  </p:stCondLst>
                                  <p:childTnLst>
                                    <p:set>
                                      <p:cBhvr>
                                        <p:cTn id="67" dur="1" fill="hold">
                                          <p:stCondLst>
                                            <p:cond delay="0"/>
                                          </p:stCondLst>
                                        </p:cTn>
                                        <p:tgtEl>
                                          <p:spTgt spid="3074"/>
                                        </p:tgtEl>
                                        <p:attrNameLst>
                                          <p:attrName>style.visibility</p:attrName>
                                        </p:attrNameLst>
                                      </p:cBhvr>
                                      <p:to>
                                        <p:strVal val="visible"/>
                                      </p:to>
                                    </p:set>
                                    <p:animEffect transition="in" filter="barn(inVertical)">
                                      <p:cBhvr>
                                        <p:cTn id="6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9" grpId="0" animBg="1"/>
      <p:bldP spid="20" grpId="0"/>
      <p:bldP spid="21" grpId="0"/>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345231" y="3008486"/>
            <a:ext cx="1409898"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10</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316959" y="167401"/>
            <a:ext cx="4595495" cy="912430"/>
            <a:chOff x="145184" y="2331277"/>
            <a:chExt cx="4595495" cy="912430"/>
          </a:xfrm>
        </p:grpSpPr>
        <p:sp>
          <p:nvSpPr>
            <p:cNvPr id="27" name="内容占位符 2"/>
            <p:cNvSpPr txBox="1"/>
            <p:nvPr/>
          </p:nvSpPr>
          <p:spPr>
            <a:xfrm>
              <a:off x="1109749" y="2564957"/>
              <a:ext cx="3630930" cy="5791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2000" b="1" dirty="0">
                  <a:solidFill>
                    <a:srgbClr val="51597B"/>
                  </a:solidFill>
                  <a:latin typeface="微软雅黑" panose="020B0503020204020204" pitchFamily="34" charset="-122"/>
                  <a:ea typeface="微软雅黑" panose="020B0503020204020204" pitchFamily="34" charset="-122"/>
                </a:rPr>
                <a:t>Pair indicator light off</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B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584775"/>
              </a:xfrm>
              <a:prstGeom prst="rect">
                <a:avLst/>
              </a:prstGeom>
            </p:spPr>
            <p:txBody>
              <a:bodyPr wrap="none">
                <a:spAutoFit/>
              </a:bodyPr>
              <a:lstStyle/>
              <a:p>
                <a:r>
                  <a:rPr lang="en-US" altLang="zh-CN" sz="3200" dirty="0">
                    <a:solidFill>
                      <a:srgbClr val="FFFFFF"/>
                    </a:solidFill>
                  </a:rPr>
                  <a:t>01</a:t>
                </a:r>
                <a:endParaRPr lang="zh-CN" altLang="en-US" sz="3200" dirty="0">
                  <a:solidFill>
                    <a:srgbClr val="FFFFFF"/>
                  </a:solidFill>
                </a:endParaRPr>
              </a:p>
            </p:txBody>
          </p:sp>
        </p:grpSp>
      </p:grpSp>
      <p:grpSp>
        <p:nvGrpSpPr>
          <p:cNvPr id="36" name="组合 35"/>
          <p:cNvGrpSpPr/>
          <p:nvPr/>
        </p:nvGrpSpPr>
        <p:grpSpPr>
          <a:xfrm>
            <a:off x="1590426" y="3793862"/>
            <a:ext cx="4386903" cy="912430"/>
            <a:chOff x="106368" y="4275873"/>
            <a:chExt cx="4386904" cy="912430"/>
          </a:xfrm>
        </p:grpSpPr>
        <p:grpSp>
          <p:nvGrpSpPr>
            <p:cNvPr id="37" name="组合 36"/>
            <p:cNvGrpSpPr/>
            <p:nvPr/>
          </p:nvGrpSpPr>
          <p:grpSpPr>
            <a:xfrm>
              <a:off x="106368" y="4275873"/>
              <a:ext cx="876300" cy="912430"/>
              <a:chOff x="4764024" y="2814907"/>
              <a:chExt cx="876300" cy="912430"/>
            </a:xfrm>
          </p:grpSpPr>
          <p:sp>
            <p:nvSpPr>
              <p:cNvPr id="39" name="任意多边形 95"/>
              <p:cNvSpPr/>
              <p:nvPr/>
            </p:nvSpPr>
            <p:spPr>
              <a:xfrm>
                <a:off x="47640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ECB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866489" y="3016611"/>
                <a:ext cx="601447" cy="584775"/>
              </a:xfrm>
              <a:prstGeom prst="rect">
                <a:avLst/>
              </a:prstGeom>
            </p:spPr>
            <p:txBody>
              <a:bodyPr wrap="none">
                <a:spAutoFit/>
              </a:bodyPr>
              <a:lstStyle/>
              <a:p>
                <a:r>
                  <a:rPr lang="en-US" altLang="zh-CN" sz="3200" dirty="0">
                    <a:solidFill>
                      <a:srgbClr val="FFFFFF"/>
                    </a:solidFill>
                  </a:rPr>
                  <a:t>02</a:t>
                </a:r>
                <a:endParaRPr lang="zh-CN" altLang="en-US" sz="3200" dirty="0">
                  <a:solidFill>
                    <a:srgbClr val="FFFFFF"/>
                  </a:solidFill>
                </a:endParaRPr>
              </a:p>
            </p:txBody>
          </p:sp>
        </p:grpSp>
        <p:sp>
          <p:nvSpPr>
            <p:cNvPr id="38" name="内容占位符 2"/>
            <p:cNvSpPr txBox="1"/>
            <p:nvPr/>
          </p:nvSpPr>
          <p:spPr>
            <a:xfrm>
              <a:off x="1081118" y="4450355"/>
              <a:ext cx="3412154" cy="6974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2000" b="1" dirty="0">
                  <a:solidFill>
                    <a:srgbClr val="51597B"/>
                  </a:solidFill>
                  <a:latin typeface="微软雅黑" panose="020B0503020204020204" pitchFamily="34" charset="-122"/>
                  <a:ea typeface="微软雅黑" panose="020B0503020204020204" pitchFamily="34" charset="-122"/>
                </a:rPr>
                <a:t>Offline </a:t>
              </a:r>
            </a:p>
          </p:txBody>
        </p:sp>
      </p:grpSp>
      <p:sp>
        <p:nvSpPr>
          <p:cNvPr id="42" name="矩形 41"/>
          <p:cNvSpPr/>
          <p:nvPr/>
        </p:nvSpPr>
        <p:spPr>
          <a:xfrm>
            <a:off x="2291715" y="980443"/>
            <a:ext cx="9453880" cy="3139321"/>
          </a:xfrm>
          <a:prstGeom prst="rect">
            <a:avLst/>
          </a:prstGeom>
        </p:spPr>
        <p:txBody>
          <a:bodyPr wrap="square">
            <a:spAutoFit/>
          </a:bodyPr>
          <a:lstStyle/>
          <a:p>
            <a:r>
              <a:rPr lang="zh-CN" altLang="en-US" dirty="0"/>
              <a:t>●</a:t>
            </a:r>
            <a:r>
              <a:rPr lang="en-US" altLang="zh-CN" dirty="0"/>
              <a:t>Pair light off,Press “SET”button for 1s</a:t>
            </a:r>
            <a:r>
              <a:rPr lang="zh-CN" altLang="en-US" dirty="0"/>
              <a:t>，</a:t>
            </a:r>
            <a:r>
              <a:rPr lang="en-US" altLang="zh-CN" dirty="0"/>
              <a:t>indicator light change into Purple</a:t>
            </a:r>
            <a:r>
              <a:rPr lang="zh-CN" altLang="en-US" dirty="0"/>
              <a:t>，</a:t>
            </a:r>
            <a:r>
              <a:rPr lang="en-US" altLang="zh-CN" dirty="0"/>
              <a:t>press compatiable button for 3s</a:t>
            </a:r>
            <a:r>
              <a:rPr lang="zh-CN" altLang="en-US" dirty="0"/>
              <a:t>，</a:t>
            </a:r>
            <a:r>
              <a:rPr lang="en-US" altLang="zh-CN" dirty="0"/>
              <a:t>release and wait for 15s</a:t>
            </a:r>
            <a:r>
              <a:rPr lang="zh-CN" altLang="en-US" dirty="0"/>
              <a:t>，</a:t>
            </a:r>
            <a:r>
              <a:rPr lang="en-US" altLang="zh-CN" dirty="0"/>
              <a:t>View</a:t>
            </a:r>
            <a:r>
              <a:rPr lang="zh-CN" altLang="en-US" dirty="0"/>
              <a:t> whether the pairing light flashes quickly</a:t>
            </a:r>
          </a:p>
          <a:p>
            <a:r>
              <a:rPr lang="zh-CN" altLang="en-US" dirty="0"/>
              <a:t>●</a:t>
            </a:r>
            <a:r>
              <a:rPr lang="en-US" altLang="zh-CN" dirty="0"/>
              <a:t>Pair light off,</a:t>
            </a:r>
            <a:r>
              <a:rPr dirty="0"/>
              <a:t>Check whether the router WIFI signal is normal</a:t>
            </a:r>
          </a:p>
          <a:p>
            <a:r>
              <a:rPr lang="zh-CN" altLang="en-US" dirty="0"/>
              <a:t>●</a:t>
            </a:r>
            <a:r>
              <a:rPr lang="en-US" altLang="zh-CN" dirty="0"/>
              <a:t>Pair light off,</a:t>
            </a:r>
            <a:r>
              <a:rPr lang="zh-CN" altLang="en-US" dirty="0"/>
              <a:t>Check if the white antenna is installed,</a:t>
            </a:r>
          </a:p>
          <a:p>
            <a:endParaRPr lang="en-US" altLang="zh-CN" dirty="0"/>
          </a:p>
          <a:p>
            <a:r>
              <a:rPr lang="zh-CN" altLang="en-US" dirty="0"/>
              <a:t>●</a:t>
            </a:r>
            <a:r>
              <a:rPr lang="en-US" altLang="zh-CN" dirty="0"/>
              <a:t>SET light off</a:t>
            </a:r>
            <a:r>
              <a:rPr lang="zh-CN" altLang="en-US" dirty="0"/>
              <a:t>，</a:t>
            </a:r>
            <a:r>
              <a:rPr lang="en-US" altLang="zh-CN" dirty="0"/>
              <a:t>check input and outpurt</a:t>
            </a:r>
            <a:r>
              <a:rPr lang="zh-CN" altLang="x-none" dirty="0"/>
              <a:t>，</a:t>
            </a:r>
            <a:r>
              <a:rPr lang="en-US" altLang="zh-CN" dirty="0"/>
              <a:t>only suport upper input.</a:t>
            </a:r>
            <a:endParaRPr lang="x-none" altLang="x-none" dirty="0"/>
          </a:p>
          <a:p>
            <a:r>
              <a:rPr lang="zh-CN" altLang="en-US" dirty="0"/>
              <a:t>●</a:t>
            </a:r>
            <a:r>
              <a:rPr lang="en-US" altLang="zh-CN" dirty="0"/>
              <a:t>SET light off</a:t>
            </a:r>
            <a:r>
              <a:rPr lang="zh-CN" altLang="en-US" dirty="0"/>
              <a:t>，</a:t>
            </a:r>
            <a:r>
              <a:rPr dirty="0"/>
              <a:t>Check if the input has voltage</a:t>
            </a:r>
          </a:p>
          <a:p>
            <a:r>
              <a:rPr lang="zh-CN" altLang="en-US" dirty="0"/>
              <a:t>●</a:t>
            </a:r>
            <a:r>
              <a:rPr lang="en-US" altLang="zh-CN" dirty="0"/>
              <a:t>SET light off, </a:t>
            </a:r>
            <a:r>
              <a:rPr lang="zh-CN" altLang="x-none" dirty="0"/>
              <a:t>Check whether the neutral wire is connected to the neutral wire terminal of the power supply terminal as required, and cannot be grounded</a:t>
            </a:r>
          </a:p>
          <a:p>
            <a:r>
              <a:rPr lang="zh-CN" altLang="en-US" dirty="0"/>
              <a:t>●</a:t>
            </a:r>
            <a:r>
              <a:rPr lang="en-US" altLang="zh-CN" dirty="0"/>
              <a:t>SET light off</a:t>
            </a:r>
            <a:r>
              <a:rPr lang="zh-CN" altLang="en-US" dirty="0"/>
              <a:t>，Turn off </a:t>
            </a:r>
            <a:r>
              <a:rPr lang="en-US" altLang="zh-CN" dirty="0"/>
              <a:t>input power</a:t>
            </a:r>
            <a:r>
              <a:rPr lang="zh-CN" altLang="en-US" dirty="0"/>
              <a:t>, re</a:t>
            </a:r>
            <a:r>
              <a:rPr lang="en-US" altLang="zh-CN" dirty="0"/>
              <a:t>connect</a:t>
            </a:r>
            <a:r>
              <a:rPr lang="zh-CN" altLang="en-US" dirty="0"/>
              <a:t>, </a:t>
            </a:r>
            <a:r>
              <a:rPr lang="en-US" altLang="zh-CN" dirty="0"/>
              <a:t>then</a:t>
            </a:r>
            <a:r>
              <a:rPr lang="zh-CN" altLang="en-US" dirty="0"/>
              <a:t> try to see if the indicator light will come on</a:t>
            </a:r>
          </a:p>
          <a:p>
            <a:endParaRPr lang="en-US" altLang="x-none" dirty="0"/>
          </a:p>
        </p:txBody>
      </p:sp>
      <p:sp>
        <p:nvSpPr>
          <p:cNvPr id="47" name="矩形 46"/>
          <p:cNvSpPr/>
          <p:nvPr/>
        </p:nvSpPr>
        <p:spPr>
          <a:xfrm>
            <a:off x="2294255" y="4580256"/>
            <a:ext cx="9453880" cy="2308324"/>
          </a:xfrm>
          <a:prstGeom prst="rect">
            <a:avLst/>
          </a:prstGeom>
        </p:spPr>
        <p:txBody>
          <a:bodyPr wrap="square">
            <a:spAutoFit/>
          </a:bodyPr>
          <a:lstStyle/>
          <a:p>
            <a:r>
              <a:rPr lang="zh-CN" altLang="en-US" dirty="0"/>
              <a:t>●</a:t>
            </a:r>
            <a:r>
              <a:rPr altLang="x-none" dirty="0"/>
              <a:t>Check if the WIFI router is working properly</a:t>
            </a:r>
          </a:p>
          <a:p>
            <a:r>
              <a:rPr lang="zh-CN" altLang="en-US" dirty="0"/>
              <a:t>●</a:t>
            </a:r>
            <a:r>
              <a:rPr altLang="x-none" dirty="0"/>
              <a:t>Check whether the WIFI and mobile phone are connected to the external network</a:t>
            </a:r>
          </a:p>
          <a:p>
            <a:r>
              <a:rPr lang="zh-CN" altLang="en-US" dirty="0"/>
              <a:t>●</a:t>
            </a:r>
            <a:r>
              <a:rPr altLang="x-none" dirty="0"/>
              <a:t>Check if the phone is equipped with anti-virus software and other software that restricts access to specific apps</a:t>
            </a:r>
          </a:p>
          <a:p>
            <a:r>
              <a:rPr lang="zh-CN" altLang="en-US" dirty="0"/>
              <a:t>●</a:t>
            </a:r>
            <a:r>
              <a:rPr lang="zh-CN" dirty="0"/>
              <a:t>Check if the input has power and whether the pairing light flashes</a:t>
            </a:r>
          </a:p>
          <a:p>
            <a:r>
              <a:rPr lang="zh-CN" altLang="en-US" dirty="0"/>
              <a:t>●</a:t>
            </a:r>
            <a:r>
              <a:rPr dirty="0"/>
              <a:t>If there is no abnormality, you can reset the device: press the setting button once, after seeing the setting indicator light purple, long press the compatible button for more than 3 seconds, release the button and wait about 15 seconds</a:t>
            </a:r>
            <a:r>
              <a:rPr lang="zh-CN" altLang="en-US" dirty="0"/>
              <a:t>。</a:t>
            </a:r>
            <a:endParaRPr lang="x-none" altLang="x-none"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345231" y="3008486"/>
            <a:ext cx="1409898"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11</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345064" y="577405"/>
            <a:ext cx="5472607" cy="912430"/>
            <a:chOff x="143508" y="3316008"/>
            <a:chExt cx="5472608" cy="912430"/>
          </a:xfrm>
        </p:grpSpPr>
        <p:grpSp>
          <p:nvGrpSpPr>
            <p:cNvPr id="32" name="组合 31"/>
            <p:cNvGrpSpPr/>
            <p:nvPr/>
          </p:nvGrpSpPr>
          <p:grpSpPr>
            <a:xfrm>
              <a:off x="143508" y="3316008"/>
              <a:ext cx="876300" cy="912430"/>
              <a:chOff x="979424" y="2814907"/>
              <a:chExt cx="876300" cy="912430"/>
            </a:xfrm>
          </p:grpSpPr>
          <p:sp>
            <p:nvSpPr>
              <p:cNvPr id="34" name="任意多边形 89"/>
              <p:cNvSpPr/>
              <p:nvPr/>
            </p:nvSpPr>
            <p:spPr>
              <a:xfrm>
                <a:off x="9794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7B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33529" y="3016611"/>
                <a:ext cx="601447" cy="584775"/>
              </a:xfrm>
              <a:prstGeom prst="rect">
                <a:avLst/>
              </a:prstGeom>
            </p:spPr>
            <p:txBody>
              <a:bodyPr wrap="none">
                <a:spAutoFit/>
              </a:bodyPr>
              <a:lstStyle/>
              <a:p>
                <a:r>
                  <a:rPr lang="en-US" altLang="zh-CN" sz="3200" dirty="0">
                    <a:solidFill>
                      <a:srgbClr val="FFFFFF"/>
                    </a:solidFill>
                  </a:rPr>
                  <a:t>03</a:t>
                </a:r>
                <a:endParaRPr lang="zh-CN" altLang="en-US" sz="3200" dirty="0">
                  <a:solidFill>
                    <a:srgbClr val="FFFFFF"/>
                  </a:solidFill>
                </a:endParaRPr>
              </a:p>
            </p:txBody>
          </p:sp>
        </p:grpSp>
        <p:sp>
          <p:nvSpPr>
            <p:cNvPr id="33" name="内容占位符 2"/>
            <p:cNvSpPr txBox="1"/>
            <p:nvPr/>
          </p:nvSpPr>
          <p:spPr>
            <a:xfrm>
              <a:off x="1143020" y="3483698"/>
              <a:ext cx="4473096"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2000" b="1" dirty="0">
                  <a:solidFill>
                    <a:srgbClr val="51597B"/>
                  </a:solidFill>
                  <a:latin typeface="微软雅黑" panose="020B0503020204020204" pitchFamily="34" charset="-122"/>
                  <a:ea typeface="微软雅黑" panose="020B0503020204020204" pitchFamily="34" charset="-122"/>
                </a:rPr>
                <a:t>Pair failure</a:t>
              </a:r>
            </a:p>
          </p:txBody>
        </p:sp>
      </p:grpSp>
      <p:sp>
        <p:nvSpPr>
          <p:cNvPr id="25" name="矩形 24"/>
          <p:cNvSpPr/>
          <p:nvPr/>
        </p:nvSpPr>
        <p:spPr>
          <a:xfrm>
            <a:off x="2290835" y="1449749"/>
            <a:ext cx="7983217" cy="4801314"/>
          </a:xfrm>
          <a:prstGeom prst="rect">
            <a:avLst/>
          </a:prstGeom>
        </p:spPr>
        <p:txBody>
          <a:bodyPr wrap="square">
            <a:spAutoFit/>
          </a:bodyPr>
          <a:lstStyle/>
          <a:p>
            <a:r>
              <a:rPr lang="zh-CN" altLang="en-US" dirty="0"/>
              <a:t>●</a:t>
            </a:r>
            <a:r>
              <a:rPr altLang="x-none" dirty="0"/>
              <a:t>Check if the WIFI router is too far away from the circuit breaker</a:t>
            </a:r>
          </a:p>
          <a:p>
            <a:r>
              <a:rPr lang="zh-CN" altLang="en-US" dirty="0"/>
              <a:t>●</a:t>
            </a:r>
            <a:r>
              <a:rPr altLang="x-none" dirty="0"/>
              <a:t>Check whether the router name and password entered by the APP are correct. The name and password must not contain Chinese or special characters</a:t>
            </a:r>
          </a:p>
          <a:p>
            <a:r>
              <a:rPr lang="zh-CN" altLang="en-US" dirty="0"/>
              <a:t>●</a:t>
            </a:r>
            <a:r>
              <a:rPr altLang="x-none" dirty="0"/>
              <a:t>Check the pairing indicator, whether it has entered the fast pairing mode or compatible pairing mode; when the display is evenly flashing (0.5 seconds / flash once), it means that the product is in fast mode; when the display is evenly flashing (3 seconds / flash ), Indicating that the product is in compatibility mode.</a:t>
            </a:r>
          </a:p>
          <a:p>
            <a:r>
              <a:rPr lang="zh-CN" altLang="en-US" dirty="0"/>
              <a:t>●</a:t>
            </a:r>
            <a:r>
              <a:rPr altLang="x-none" dirty="0"/>
              <a:t>Check if there are multiple WIFI routers with strong strength in the environment, you should temporarily turn off unnecessary routers for pairing</a:t>
            </a:r>
          </a:p>
          <a:p>
            <a:r>
              <a:rPr lang="zh-CN" altLang="en-US" dirty="0"/>
              <a:t>●</a:t>
            </a:r>
            <a:r>
              <a:rPr altLang="x-none" dirty="0"/>
              <a:t>Check if the WIFI router is 5G or 2.4G. This product supports 2.4G, not 5G.</a:t>
            </a:r>
          </a:p>
          <a:p>
            <a:r>
              <a:rPr lang="zh-CN" altLang="en-US" dirty="0"/>
              <a:t>●</a:t>
            </a:r>
            <a:r>
              <a:rPr altLang="x-none" dirty="0"/>
              <a:t>Check if there are too many devices connected to the WIFI router, the router has an upper limit on the number of access devices</a:t>
            </a:r>
          </a:p>
          <a:p>
            <a:r>
              <a:rPr lang="zh-CN" altLang="en-US" dirty="0"/>
              <a:t>●</a:t>
            </a:r>
            <a:r>
              <a:rPr altLang="x-none"/>
              <a:t>Check whether the mobile phone is connected to the WIFI network. When pairing, the mobile phone and this product must be connected to the same WiFi router</a:t>
            </a:r>
          </a:p>
          <a:p>
            <a:r>
              <a:rPr lang="zh-CN" altLang="en-US" dirty="0"/>
              <a:t>●</a:t>
            </a:r>
            <a:r>
              <a:rPr lang="zh-CN" altLang="x-none" dirty="0"/>
              <a:t>When there is no abnormality in other checks, you can try the pairing in compatibility mode.</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345231" y="3008486"/>
            <a:ext cx="1409898"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12</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499369" y="190"/>
            <a:ext cx="5472607" cy="912430"/>
            <a:chOff x="143508" y="3316008"/>
            <a:chExt cx="5472608" cy="912430"/>
          </a:xfrm>
        </p:grpSpPr>
        <p:grpSp>
          <p:nvGrpSpPr>
            <p:cNvPr id="32" name="组合 31"/>
            <p:cNvGrpSpPr/>
            <p:nvPr/>
          </p:nvGrpSpPr>
          <p:grpSpPr>
            <a:xfrm>
              <a:off x="143508" y="3316008"/>
              <a:ext cx="876300" cy="912430"/>
              <a:chOff x="979424" y="2814907"/>
              <a:chExt cx="876300" cy="912430"/>
            </a:xfrm>
          </p:grpSpPr>
          <p:sp>
            <p:nvSpPr>
              <p:cNvPr id="34" name="任意多边形 89"/>
              <p:cNvSpPr/>
              <p:nvPr/>
            </p:nvSpPr>
            <p:spPr>
              <a:xfrm>
                <a:off x="9794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7B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33529" y="3016611"/>
                <a:ext cx="601447" cy="584775"/>
              </a:xfrm>
              <a:prstGeom prst="rect">
                <a:avLst/>
              </a:prstGeom>
            </p:spPr>
            <p:txBody>
              <a:bodyPr wrap="none">
                <a:spAutoFit/>
              </a:bodyPr>
              <a:lstStyle/>
              <a:p>
                <a:r>
                  <a:rPr lang="en-US" altLang="zh-CN" sz="3200" dirty="0">
                    <a:solidFill>
                      <a:srgbClr val="FFFFFF"/>
                    </a:solidFill>
                  </a:rPr>
                  <a:t>04</a:t>
                </a:r>
                <a:endParaRPr lang="zh-CN" altLang="en-US" sz="3200" dirty="0">
                  <a:solidFill>
                    <a:srgbClr val="FFFFFF"/>
                  </a:solidFill>
                </a:endParaRPr>
              </a:p>
            </p:txBody>
          </p:sp>
        </p:grpSp>
        <p:sp>
          <p:nvSpPr>
            <p:cNvPr id="33" name="内容占位符 2"/>
            <p:cNvSpPr txBox="1"/>
            <p:nvPr/>
          </p:nvSpPr>
          <p:spPr>
            <a:xfrm>
              <a:off x="1143020" y="3483698"/>
              <a:ext cx="4473096"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2000" b="1" dirty="0">
                  <a:solidFill>
                    <a:srgbClr val="51597B"/>
                  </a:solidFill>
                  <a:latin typeface="微软雅黑" panose="020B0503020204020204" pitchFamily="34" charset="-122"/>
                  <a:ea typeface="微软雅黑" panose="020B0503020204020204" pitchFamily="34" charset="-122"/>
                </a:rPr>
                <a:t>Can not remote control</a:t>
              </a:r>
            </a:p>
          </p:txBody>
        </p:sp>
      </p:grpSp>
      <p:sp>
        <p:nvSpPr>
          <p:cNvPr id="25" name="矩形 24"/>
          <p:cNvSpPr/>
          <p:nvPr/>
        </p:nvSpPr>
        <p:spPr>
          <a:xfrm>
            <a:off x="2291081" y="912498"/>
            <a:ext cx="9669780" cy="3970318"/>
          </a:xfrm>
          <a:prstGeom prst="rect">
            <a:avLst/>
          </a:prstGeom>
        </p:spPr>
        <p:txBody>
          <a:bodyPr wrap="square">
            <a:spAutoFit/>
          </a:bodyPr>
          <a:lstStyle/>
          <a:p>
            <a:r>
              <a:rPr lang="zh-CN" altLang="en-US" dirty="0"/>
              <a:t>●</a:t>
            </a:r>
            <a:r>
              <a:rPr lang="zh-CN" altLang="x-none" dirty="0"/>
              <a:t>Check if the product is offline</a:t>
            </a:r>
          </a:p>
          <a:p>
            <a:r>
              <a:rPr lang="zh-CN" altLang="en-US" dirty="0"/>
              <a:t>●</a:t>
            </a:r>
            <a:r>
              <a:rPr altLang="x-none" dirty="0"/>
              <a:t>Check whether the WIFI connection to the external network is normal</a:t>
            </a:r>
          </a:p>
          <a:p>
            <a:r>
              <a:rPr lang="en-US" dirty="0"/>
              <a:t>View</a:t>
            </a:r>
            <a:r>
              <a:rPr dirty="0"/>
              <a:t> whether there is an alarm prompt in the upper right corner of the APP. If yes, please click to view and eliminate the corresponding fault.</a:t>
            </a:r>
          </a:p>
          <a:p>
            <a:r>
              <a:rPr lang="zh-CN" altLang="en-US" dirty="0"/>
              <a:t>●</a:t>
            </a:r>
            <a:r>
              <a:rPr lang="zh-CN" altLang="x-none" dirty="0"/>
              <a:t>Check whether the mechanical lock of the product is pulled up, and the mechanical lock needs to be reset before the line is overhauled before it can be opened normally</a:t>
            </a:r>
          </a:p>
          <a:p>
            <a:r>
              <a:rPr lang="zh-CN" altLang="en-US" dirty="0"/>
              <a:t>●</a:t>
            </a:r>
            <a:r>
              <a:rPr altLang="x-none" dirty="0"/>
              <a:t>Check if the child lock function is turned on in the setting interface of the APP. You need to release the child lock function before it can be opened normally.</a:t>
            </a:r>
          </a:p>
          <a:p>
            <a:r>
              <a:rPr lang="zh-CN" altLang="en-US" dirty="0"/>
              <a:t>●</a:t>
            </a:r>
            <a:r>
              <a:rPr lang="zh-CN" altLang="x-none" dirty="0"/>
              <a:t>Check whether the threshold protection of current, voltage, residual current and temperature is turned on, the product may exceed the limit，</a:t>
            </a:r>
            <a:r>
              <a:rPr lang="zh-CN" dirty="0"/>
              <a:t>Protectively close. After closing the above functions, try to open remotely.</a:t>
            </a:r>
          </a:p>
          <a:p>
            <a:r>
              <a:rPr lang="zh-CN" altLang="en-US" dirty="0"/>
              <a:t>●</a:t>
            </a:r>
            <a:r>
              <a:rPr dirty="0"/>
              <a:t>Check whether the APP has enabled the arrearage trip function, there is arrearage trip setting in the setting interface, charge the electricity or check whether there is residual current protection (leakage protection) trip, if the line has leakage, please eliminate the line problem</a:t>
            </a:r>
          </a:p>
        </p:txBody>
      </p:sp>
      <p:grpSp>
        <p:nvGrpSpPr>
          <p:cNvPr id="10" name="组合 9"/>
          <p:cNvGrpSpPr/>
          <p:nvPr/>
        </p:nvGrpSpPr>
        <p:grpSpPr>
          <a:xfrm>
            <a:off x="1345064" y="4581128"/>
            <a:ext cx="5472607" cy="912430"/>
            <a:chOff x="143508" y="3316008"/>
            <a:chExt cx="5472608" cy="912430"/>
          </a:xfrm>
        </p:grpSpPr>
        <p:grpSp>
          <p:nvGrpSpPr>
            <p:cNvPr id="11" name="组合 10"/>
            <p:cNvGrpSpPr/>
            <p:nvPr/>
          </p:nvGrpSpPr>
          <p:grpSpPr>
            <a:xfrm>
              <a:off x="143508" y="3316008"/>
              <a:ext cx="876300" cy="912430"/>
              <a:chOff x="979424" y="2814907"/>
              <a:chExt cx="876300" cy="912430"/>
            </a:xfrm>
          </p:grpSpPr>
          <p:sp>
            <p:nvSpPr>
              <p:cNvPr id="13" name="任意多边形 89"/>
              <p:cNvSpPr/>
              <p:nvPr/>
            </p:nvSpPr>
            <p:spPr>
              <a:xfrm>
                <a:off x="9794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33529" y="3016611"/>
                <a:ext cx="601447" cy="584775"/>
              </a:xfrm>
              <a:prstGeom prst="rect">
                <a:avLst/>
              </a:prstGeom>
            </p:spPr>
            <p:txBody>
              <a:bodyPr wrap="none">
                <a:spAutoFit/>
              </a:bodyPr>
              <a:lstStyle/>
              <a:p>
                <a:r>
                  <a:rPr lang="en-US" altLang="zh-CN" sz="3200" dirty="0">
                    <a:solidFill>
                      <a:srgbClr val="FFFFFF"/>
                    </a:solidFill>
                  </a:rPr>
                  <a:t>05</a:t>
                </a:r>
                <a:endParaRPr lang="zh-CN" altLang="en-US" sz="3200" dirty="0">
                  <a:solidFill>
                    <a:srgbClr val="FFFFFF"/>
                  </a:solidFill>
                </a:endParaRPr>
              </a:p>
            </p:txBody>
          </p:sp>
        </p:grpSp>
        <p:sp>
          <p:nvSpPr>
            <p:cNvPr id="12" name="内容占位符 2"/>
            <p:cNvSpPr txBox="1"/>
            <p:nvPr/>
          </p:nvSpPr>
          <p:spPr>
            <a:xfrm>
              <a:off x="1143020" y="3483698"/>
              <a:ext cx="4473096"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2000" b="1" dirty="0">
                  <a:solidFill>
                    <a:srgbClr val="51597B"/>
                  </a:solidFill>
                  <a:latin typeface="微软雅黑" panose="020B0503020204020204" pitchFamily="34" charset="-122"/>
                  <a:ea typeface="微软雅黑" panose="020B0503020204020204" pitchFamily="34" charset="-122"/>
                </a:rPr>
                <a:t>Can not manual open</a:t>
              </a:r>
            </a:p>
          </p:txBody>
        </p:sp>
      </p:grpSp>
      <p:sp>
        <p:nvSpPr>
          <p:cNvPr id="15" name="矩形 14"/>
          <p:cNvSpPr/>
          <p:nvPr/>
        </p:nvSpPr>
        <p:spPr>
          <a:xfrm>
            <a:off x="2291085" y="5453383"/>
            <a:ext cx="9669145" cy="1200329"/>
          </a:xfrm>
          <a:prstGeom prst="rect">
            <a:avLst/>
          </a:prstGeom>
        </p:spPr>
        <p:txBody>
          <a:bodyPr wrap="square">
            <a:spAutoFit/>
          </a:bodyPr>
          <a:lstStyle/>
          <a:p>
            <a:r>
              <a:rPr lang="zh-CN" altLang="en-US" dirty="0"/>
              <a:t>●</a:t>
            </a:r>
            <a:r>
              <a:rPr lang="zh-CN" dirty="0"/>
              <a:t>Check if the product mechanical lock is pulled up</a:t>
            </a:r>
          </a:p>
          <a:p>
            <a:r>
              <a:rPr lang="zh-CN" altLang="en-US" dirty="0"/>
              <a:t>●Don't worry when the power is interrupted during the opening process or the superior leakage protection switch trips during the opening process and the switch handle is stuck. Please don't worry, the product will reset after power on.</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345231" y="3008486"/>
            <a:ext cx="1409898"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13</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345060" y="577405"/>
            <a:ext cx="6963410" cy="912430"/>
            <a:chOff x="143508" y="3316008"/>
            <a:chExt cx="6963410" cy="912430"/>
          </a:xfrm>
        </p:grpSpPr>
        <p:grpSp>
          <p:nvGrpSpPr>
            <p:cNvPr id="32" name="组合 31"/>
            <p:cNvGrpSpPr/>
            <p:nvPr/>
          </p:nvGrpSpPr>
          <p:grpSpPr>
            <a:xfrm>
              <a:off x="143508" y="3316008"/>
              <a:ext cx="876300" cy="912430"/>
              <a:chOff x="979424" y="2814907"/>
              <a:chExt cx="876300" cy="912430"/>
            </a:xfrm>
          </p:grpSpPr>
          <p:sp>
            <p:nvSpPr>
              <p:cNvPr id="34" name="任意多边形 89"/>
              <p:cNvSpPr/>
              <p:nvPr/>
            </p:nvSpPr>
            <p:spPr>
              <a:xfrm>
                <a:off x="9794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DD5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33529" y="3016611"/>
                <a:ext cx="601447" cy="584775"/>
              </a:xfrm>
              <a:prstGeom prst="rect">
                <a:avLst/>
              </a:prstGeom>
            </p:spPr>
            <p:txBody>
              <a:bodyPr wrap="none">
                <a:spAutoFit/>
              </a:bodyPr>
              <a:lstStyle/>
              <a:p>
                <a:r>
                  <a:rPr lang="en-US" altLang="zh-CN" sz="3200" dirty="0">
                    <a:solidFill>
                      <a:srgbClr val="FFFFFF"/>
                    </a:solidFill>
                  </a:rPr>
                  <a:t>06</a:t>
                </a:r>
                <a:endParaRPr lang="zh-CN" altLang="en-US" sz="3200" dirty="0">
                  <a:solidFill>
                    <a:srgbClr val="FFFFFF"/>
                  </a:solidFill>
                </a:endParaRPr>
              </a:p>
            </p:txBody>
          </p:sp>
        </p:grpSp>
        <p:sp>
          <p:nvSpPr>
            <p:cNvPr id="33" name="内容占位符 2"/>
            <p:cNvSpPr txBox="1"/>
            <p:nvPr/>
          </p:nvSpPr>
          <p:spPr>
            <a:xfrm>
              <a:off x="1142998" y="3483648"/>
              <a:ext cx="5963920" cy="70548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2000" b="1" dirty="0">
                  <a:solidFill>
                    <a:srgbClr val="51597B"/>
                  </a:solidFill>
                  <a:latin typeface="微软雅黑" panose="020B0503020204020204" pitchFamily="34" charset="-122"/>
                  <a:ea typeface="微软雅黑" panose="020B0503020204020204" pitchFamily="34" charset="-122"/>
                </a:rPr>
                <a:t>Compatiable mode pair(Use in special cases)</a:t>
              </a:r>
            </a:p>
          </p:txBody>
        </p:sp>
      </p:grpSp>
      <p:sp>
        <p:nvSpPr>
          <p:cNvPr id="25" name="矩形 24"/>
          <p:cNvSpPr/>
          <p:nvPr/>
        </p:nvSpPr>
        <p:spPr>
          <a:xfrm>
            <a:off x="2291080" y="1449709"/>
            <a:ext cx="9677400" cy="5355312"/>
          </a:xfrm>
          <a:prstGeom prst="rect">
            <a:avLst/>
          </a:prstGeom>
        </p:spPr>
        <p:txBody>
          <a:bodyPr wrap="square">
            <a:spAutoFit/>
          </a:bodyPr>
          <a:lstStyle/>
          <a:p>
            <a:r>
              <a:rPr lang="zh-CN" altLang="en-US" dirty="0"/>
              <a:t>●</a:t>
            </a:r>
            <a:r>
              <a:rPr lang="en-US" altLang="zh-CN" dirty="0"/>
              <a:t>Android</a:t>
            </a:r>
            <a:r>
              <a:rPr lang="zh-CN" altLang="x-none" dirty="0"/>
              <a:t>：</a:t>
            </a:r>
            <a:endParaRPr lang="x-none" altLang="x-none" dirty="0"/>
          </a:p>
          <a:p>
            <a:r>
              <a:rPr dirty="0"/>
              <a:t>Power on the product → wait for about 5 seconds, see the flashing state of the pairing indicator → press the pairing button once (the button on the lower left side of the product) through the tool → wait for about 15 seconds → the device pairing light becomes even and slow flashing (3 seconds / flash Once) → Enter the APP and click the “+” button on the upper right, → select the circuit breaker (WIFI) in the circuit breaker category in the electrician column → enter the WIFI name and password, click Next → select slow flash (3 seconds / flash once) → Follow the prompts to connect to the hot spot → Wait for the pairing process → Pairing is successful.</a:t>
            </a:r>
          </a:p>
          <a:p>
            <a:r>
              <a:rPr lang="en-US" altLang="x-none" dirty="0"/>
              <a:t> </a:t>
            </a:r>
            <a:endParaRPr lang="x-none" altLang="x-none" dirty="0"/>
          </a:p>
          <a:p>
            <a:r>
              <a:rPr lang="zh-CN" altLang="en-US" dirty="0"/>
              <a:t>● </a:t>
            </a:r>
            <a:r>
              <a:rPr lang="en-US" altLang="x-none" dirty="0"/>
              <a:t>ISO</a:t>
            </a:r>
            <a:r>
              <a:rPr lang="zh-CN" altLang="x-none" dirty="0"/>
              <a:t>：</a:t>
            </a:r>
            <a:endParaRPr lang="x-none" altLang="x-none" dirty="0"/>
          </a:p>
          <a:p>
            <a:r>
              <a:t>Power on the product → wait for about 5 seconds, see the flashing state of the pairing indicator → press the pairing button once (the button on the lower left side of the product) through the tool → wait for about 15 seconds → the device pairing light becomes even and slow flashing (3 seconds / flashing) Once) → enter the APP and click the “+” button on the upper right, → select the circuit breaker (WIFI) in the circuit breaker category in the electrician column → enter the WIFI name and password, click Next → click “hotspot distribution network (compatible mode ) ”→ The confirmation light flashes slowly, the next step → open the WIFI setting interface of the mobile phone as prompted → select the hotspot at the beginning of SmartLife _ **** → return to the Tuya Smart APP after successful connection → click next step → wait for the pairing process → pairing success</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345231" y="3008486"/>
            <a:ext cx="1409898"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14</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326484" y="570305"/>
            <a:ext cx="3925278" cy="912430"/>
            <a:chOff x="145184" y="2331277"/>
            <a:chExt cx="3925278" cy="912430"/>
          </a:xfrm>
        </p:grpSpPr>
        <p:sp>
          <p:nvSpPr>
            <p:cNvPr id="27" name="内容占位符 2"/>
            <p:cNvSpPr txBox="1"/>
            <p:nvPr/>
          </p:nvSpPr>
          <p:spPr>
            <a:xfrm>
              <a:off x="1109534" y="2564904"/>
              <a:ext cx="2960928"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sz="2000" b="1" dirty="0">
                  <a:solidFill>
                    <a:srgbClr val="51597B"/>
                  </a:solidFill>
                  <a:latin typeface="微软雅黑" panose="020B0503020204020204" pitchFamily="34" charset="-122"/>
                  <a:ea typeface="微软雅黑" panose="020B0503020204020204" pitchFamily="34" charset="-122"/>
                </a:rPr>
                <a:t>How to set RS485</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p:cNvSpPr/>
              <p:nvPr/>
            </p:nvSpPr>
            <p:spPr>
              <a:xfrm>
                <a:off x="1102970" y="1491010"/>
                <a:ext cx="601447" cy="584775"/>
              </a:xfrm>
              <a:prstGeom prst="rect">
                <a:avLst/>
              </a:prstGeom>
            </p:spPr>
            <p:txBody>
              <a:bodyPr wrap="none">
                <a:spAutoFit/>
              </a:bodyPr>
              <a:lstStyle/>
              <a:p>
                <a:r>
                  <a:rPr lang="en-US" altLang="zh-CN" sz="3200" dirty="0">
                    <a:solidFill>
                      <a:srgbClr val="FFFFFF"/>
                    </a:solidFill>
                  </a:rPr>
                  <a:t>07</a:t>
                </a:r>
                <a:endParaRPr lang="zh-CN" altLang="en-US" sz="3200" dirty="0">
                  <a:solidFill>
                    <a:srgbClr val="FFFFFF"/>
                  </a:solidFill>
                </a:endParaRPr>
              </a:p>
            </p:txBody>
          </p:sp>
        </p:grpSp>
      </p:grpSp>
      <p:grpSp>
        <p:nvGrpSpPr>
          <p:cNvPr id="36" name="组合 35"/>
          <p:cNvGrpSpPr/>
          <p:nvPr/>
        </p:nvGrpSpPr>
        <p:grpSpPr>
          <a:xfrm>
            <a:off x="1405005" y="3295496"/>
            <a:ext cx="4386903" cy="912430"/>
            <a:chOff x="106368" y="4275873"/>
            <a:chExt cx="4386904" cy="912430"/>
          </a:xfrm>
        </p:grpSpPr>
        <p:grpSp>
          <p:nvGrpSpPr>
            <p:cNvPr id="37" name="组合 36"/>
            <p:cNvGrpSpPr/>
            <p:nvPr/>
          </p:nvGrpSpPr>
          <p:grpSpPr>
            <a:xfrm>
              <a:off x="106368" y="4275873"/>
              <a:ext cx="876300" cy="912430"/>
              <a:chOff x="4764024" y="2814907"/>
              <a:chExt cx="876300" cy="912430"/>
            </a:xfrm>
          </p:grpSpPr>
          <p:sp>
            <p:nvSpPr>
              <p:cNvPr id="39" name="任意多边形 95"/>
              <p:cNvSpPr/>
              <p:nvPr/>
            </p:nvSpPr>
            <p:spPr>
              <a:xfrm>
                <a:off x="47640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矩形 39"/>
              <p:cNvSpPr/>
              <p:nvPr/>
            </p:nvSpPr>
            <p:spPr>
              <a:xfrm>
                <a:off x="4866489" y="3016611"/>
                <a:ext cx="601447" cy="584775"/>
              </a:xfrm>
              <a:prstGeom prst="rect">
                <a:avLst/>
              </a:prstGeom>
            </p:spPr>
            <p:txBody>
              <a:bodyPr wrap="none">
                <a:spAutoFit/>
              </a:bodyPr>
              <a:lstStyle/>
              <a:p>
                <a:r>
                  <a:rPr lang="en-US" altLang="zh-CN" sz="3200" dirty="0">
                    <a:solidFill>
                      <a:srgbClr val="FFFFFF"/>
                    </a:solidFill>
                  </a:rPr>
                  <a:t>08</a:t>
                </a:r>
                <a:endParaRPr lang="zh-CN" altLang="en-US" sz="3200" dirty="0">
                  <a:solidFill>
                    <a:srgbClr val="FFFFFF"/>
                  </a:solidFill>
                </a:endParaRPr>
              </a:p>
            </p:txBody>
          </p:sp>
        </p:grpSp>
        <p:sp>
          <p:nvSpPr>
            <p:cNvPr id="38" name="内容占位符 2"/>
            <p:cNvSpPr txBox="1"/>
            <p:nvPr/>
          </p:nvSpPr>
          <p:spPr>
            <a:xfrm>
              <a:off x="1081118" y="4450355"/>
              <a:ext cx="3412154" cy="6974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sz="2000" b="1" dirty="0">
                  <a:solidFill>
                    <a:srgbClr val="51597B"/>
                  </a:solidFill>
                  <a:latin typeface="微软雅黑" panose="020B0503020204020204" pitchFamily="34" charset="-122"/>
                  <a:ea typeface="微软雅黑" panose="020B0503020204020204" pitchFamily="34" charset="-122"/>
                </a:rPr>
                <a:t>How to delete device</a:t>
              </a:r>
            </a:p>
          </p:txBody>
        </p:sp>
      </p:grpSp>
      <p:sp>
        <p:nvSpPr>
          <p:cNvPr id="42" name="矩形 41"/>
          <p:cNvSpPr/>
          <p:nvPr/>
        </p:nvSpPr>
        <p:spPr>
          <a:xfrm>
            <a:off x="2290839" y="1449750"/>
            <a:ext cx="7351187" cy="2031325"/>
          </a:xfrm>
          <a:prstGeom prst="rect">
            <a:avLst/>
          </a:prstGeom>
        </p:spPr>
        <p:txBody>
          <a:bodyPr wrap="square">
            <a:spAutoFit/>
          </a:bodyPr>
          <a:lstStyle/>
          <a:p>
            <a:r>
              <a:rPr lang="zh-CN" altLang="en-US" dirty="0"/>
              <a:t>●</a:t>
            </a:r>
            <a:r>
              <a:rPr dirty="0"/>
              <a:t>Use a USB to RS485 converter to connect the device to the USB port of the computer → power on the product → press the setting button once with a tool (or paperclip) → the setting light turns purple at this time → the software can be modified by the test software or user data frame at this time Device address information threshold setting value, etc. → After setting modification is completed → Press the setting button once with the tool, or wait for 15 minutes → The device returns to normal working state.</a:t>
            </a:r>
          </a:p>
        </p:txBody>
      </p:sp>
      <p:sp>
        <p:nvSpPr>
          <p:cNvPr id="47" name="矩形 46"/>
          <p:cNvSpPr/>
          <p:nvPr/>
        </p:nvSpPr>
        <p:spPr>
          <a:xfrm>
            <a:off x="2281305" y="4194059"/>
            <a:ext cx="7351187" cy="1200329"/>
          </a:xfrm>
          <a:prstGeom prst="rect">
            <a:avLst/>
          </a:prstGeom>
        </p:spPr>
        <p:txBody>
          <a:bodyPr wrap="square">
            <a:spAutoFit/>
          </a:bodyPr>
          <a:lstStyle/>
          <a:p>
            <a:r>
              <a:rPr lang="zh-CN" altLang="en-US" dirty="0"/>
              <a:t>●</a:t>
            </a:r>
            <a:r>
              <a:rPr dirty="0"/>
              <a:t>Enter the mobile phone doodle smart app → click the product to enter the large operation interface → click the button in the upper right corner to enter the device information to the bottom → click remove the device → unbind and clear the data.</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5"/>
          <p:cNvSpPr/>
          <p:nvPr/>
        </p:nvSpPr>
        <p:spPr bwMode="auto">
          <a:xfrm rot="5400000">
            <a:off x="4407603" y="1811686"/>
            <a:ext cx="3420062" cy="30311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rgbClr val="0070C0"/>
            </a:soli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pic>
        <p:nvPicPr>
          <p:cNvPr id="18" name="Picture 3" descr="C:\Users\Administrator\Desktop\微立体创业计划\002.png"/>
          <p:cNvPicPr>
            <a:picLocks noChangeAspect="1" noChangeArrowheads="1"/>
          </p:cNvPicPr>
          <p:nvPr/>
        </p:nvPicPr>
        <p:blipFill>
          <a:blip r:embed="rId3" cstate="print"/>
          <a:srcRect/>
          <a:stretch>
            <a:fillRect/>
          </a:stretch>
        </p:blipFill>
        <p:spPr bwMode="auto">
          <a:xfrm>
            <a:off x="4297390" y="1484787"/>
            <a:ext cx="3672408" cy="3672406"/>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9" name="Freeform 5"/>
          <p:cNvSpPr/>
          <p:nvPr/>
        </p:nvSpPr>
        <p:spPr bwMode="auto">
          <a:xfrm rot="5400000">
            <a:off x="4279802" y="2036000"/>
            <a:ext cx="1095233" cy="97069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20" name="TextBox 7"/>
          <p:cNvSpPr>
            <a:spLocks noChangeArrowheads="1"/>
          </p:cNvSpPr>
          <p:nvPr/>
        </p:nvSpPr>
        <p:spPr bwMode="auto">
          <a:xfrm>
            <a:off x="4179647" y="2302096"/>
            <a:ext cx="12605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200" b="1" dirty="0">
                <a:solidFill>
                  <a:schemeClr val="bg1"/>
                </a:solidFill>
                <a:latin typeface="Impact MT Std" pitchFamily="34" charset="0"/>
                <a:ea typeface="微软雅黑" panose="020B0503020204020204" pitchFamily="34" charset="-122"/>
                <a:sym typeface="微软雅黑" panose="020B0503020204020204" pitchFamily="34" charset="-122"/>
              </a:rPr>
              <a:t>4</a:t>
            </a:r>
            <a:endParaRPr lang="zh-CN" altLang="en-US" sz="32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sp>
        <p:nvSpPr>
          <p:cNvPr id="21" name="文本框 163"/>
          <p:cNvSpPr txBox="1"/>
          <p:nvPr/>
        </p:nvSpPr>
        <p:spPr>
          <a:xfrm>
            <a:off x="4792883" y="2660568"/>
            <a:ext cx="2704532" cy="769441"/>
          </a:xfrm>
          <a:prstGeom prst="rect">
            <a:avLst/>
          </a:prstGeom>
          <a:noFill/>
        </p:spPr>
        <p:txBody>
          <a:bodyPr wrap="square" rtlCol="0">
            <a:spAutoFit/>
          </a:bodyPr>
          <a:lstStyle/>
          <a:p>
            <a:pPr algn="ctr"/>
            <a:r>
              <a:rPr lang="en-US" altLang="zh-CN" sz="4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APP USE</a:t>
            </a:r>
            <a:endPar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1"/>
          <p:cNvSpPr/>
          <p:nvPr/>
        </p:nvSpPr>
        <p:spPr>
          <a:xfrm>
            <a:off x="5728365" y="3764991"/>
            <a:ext cx="833573" cy="48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5" name="Picture 3" descr="C:\Users\Administrator\Desktop\微立体创业计划\002.png"/>
          <p:cNvPicPr>
            <a:picLocks noChangeAspect="1" noChangeArrowheads="1"/>
          </p:cNvPicPr>
          <p:nvPr/>
        </p:nvPicPr>
        <p:blipFill>
          <a:blip r:embed="rId3" cstate="screen"/>
          <a:srcRect/>
          <a:stretch>
            <a:fillRect/>
          </a:stretch>
        </p:blipFill>
        <p:spPr bwMode="auto">
          <a:xfrm>
            <a:off x="7980596" y="5661256"/>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86" name="Picture 3" descr="C:\Users\Administrator\Desktop\微立体创业计划\002.png"/>
          <p:cNvPicPr>
            <a:picLocks noChangeAspect="1" noChangeArrowheads="1"/>
          </p:cNvPicPr>
          <p:nvPr/>
        </p:nvPicPr>
        <p:blipFill>
          <a:blip r:embed="rId3" cstate="screen"/>
          <a:srcRect/>
          <a:stretch>
            <a:fillRect/>
          </a:stretch>
        </p:blipFill>
        <p:spPr bwMode="auto">
          <a:xfrm>
            <a:off x="8977907" y="4005073"/>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87" name="Picture 3" descr="C:\Users\Administrator\Desktop\微立体创业计划\002.png"/>
          <p:cNvPicPr>
            <a:picLocks noChangeAspect="1" noChangeArrowheads="1"/>
          </p:cNvPicPr>
          <p:nvPr/>
        </p:nvPicPr>
        <p:blipFill>
          <a:blip r:embed="rId3" cstate="screen"/>
          <a:srcRect/>
          <a:stretch>
            <a:fillRect/>
          </a:stretch>
        </p:blipFill>
        <p:spPr bwMode="auto">
          <a:xfrm>
            <a:off x="9958639" y="5633865"/>
            <a:ext cx="2547665" cy="254766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1" name="Picture 3" descr="C:\Users\Administrator\Desktop\微立体创业计划\002.png"/>
          <p:cNvPicPr>
            <a:picLocks noChangeAspect="1" noChangeArrowheads="1"/>
          </p:cNvPicPr>
          <p:nvPr/>
        </p:nvPicPr>
        <p:blipFill>
          <a:blip r:embed="rId3" cstate="screen"/>
          <a:srcRect/>
          <a:stretch>
            <a:fillRect/>
          </a:stretch>
        </p:blipFill>
        <p:spPr bwMode="auto">
          <a:xfrm>
            <a:off x="-311125" y="5661247"/>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2" name="Picture 3" descr="C:\Users\Administrator\Desktop\微立体创业计划\002.png"/>
          <p:cNvPicPr>
            <a:picLocks noChangeAspect="1" noChangeArrowheads="1"/>
          </p:cNvPicPr>
          <p:nvPr/>
        </p:nvPicPr>
        <p:blipFill>
          <a:blip r:embed="rId3" cstate="screen"/>
          <a:srcRect/>
          <a:stretch>
            <a:fillRect/>
          </a:stretch>
        </p:blipFill>
        <p:spPr bwMode="auto">
          <a:xfrm>
            <a:off x="686185" y="4005072"/>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3" name="Picture 3" descr="C:\Users\Administrator\Desktop\微立体创业计划\002.png"/>
          <p:cNvPicPr>
            <a:picLocks noChangeAspect="1" noChangeArrowheads="1"/>
          </p:cNvPicPr>
          <p:nvPr/>
        </p:nvPicPr>
        <p:blipFill>
          <a:blip r:embed="rId3" cstate="screen"/>
          <a:srcRect/>
          <a:stretch>
            <a:fillRect/>
          </a:stretch>
        </p:blipFill>
        <p:spPr bwMode="auto">
          <a:xfrm>
            <a:off x="1666917" y="5633864"/>
            <a:ext cx="2547665" cy="254766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6146" name="Picture 2" descr="C:\Users\Admin\Downloads\gps_733px_1225870_easyicon.ne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9681" y="3944501"/>
            <a:ext cx="768032" cy="768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75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2" presetClass="entr" presetSubtype="0" fill="hold" grpId="0" nodeType="with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Scale>
                                      <p:cBhvr>
                                        <p:cTn id="1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
                                        </p:tgtEl>
                                        <p:attrNameLst>
                                          <p:attrName>ppt_x</p:attrName>
                                          <p:attrName>ppt_y</p:attrName>
                                        </p:attrNameLst>
                                      </p:cBhvr>
                                    </p:animMotion>
                                    <p:animEffect transition="in" filter="fade">
                                      <p:cBhvr>
                                        <p:cTn id="19" dur="1000"/>
                                        <p:tgtEl>
                                          <p:spTgt spid="20"/>
                                        </p:tgtEl>
                                      </p:cBhvr>
                                    </p:animEffect>
                                  </p:childTnLst>
                                </p:cTn>
                              </p:par>
                            </p:childTnLst>
                          </p:cTn>
                        </p:par>
                        <p:par>
                          <p:cTn id="20" fill="hold">
                            <p:stCondLst>
                              <p:cond delay="1250"/>
                            </p:stCondLst>
                            <p:childTnLst>
                              <p:par>
                                <p:cTn id="21" presetID="1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ppt_y</p:attrName>
                                        </p:attrNameLst>
                                      </p:cBhvr>
                                      <p:tavLst>
                                        <p:tav tm="0">
                                          <p:val>
                                            <p:strVal val="#ppt_y+#ppt_h*1.125000"/>
                                          </p:val>
                                        </p:tav>
                                        <p:tav tm="100000">
                                          <p:val>
                                            <p:strVal val="#ppt_y"/>
                                          </p:val>
                                        </p:tav>
                                      </p:tavLst>
                                    </p:anim>
                                    <p:animEffect transition="in" filter="wipe(up)">
                                      <p:cBhvr>
                                        <p:cTn id="24" dur="500"/>
                                        <p:tgtEl>
                                          <p:spTgt spid="21"/>
                                        </p:tgtEl>
                                      </p:cBhvr>
                                    </p:animEffect>
                                  </p:childTnLst>
                                </p:cTn>
                              </p:par>
                            </p:childTnLst>
                          </p:cTn>
                        </p:par>
                        <p:par>
                          <p:cTn id="25" fill="hold">
                            <p:stCondLst>
                              <p:cond delay="1750"/>
                            </p:stCondLst>
                            <p:childTnLst>
                              <p:par>
                                <p:cTn id="26" presetID="42"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2750"/>
                            </p:stCondLst>
                            <p:childTnLst>
                              <p:par>
                                <p:cTn id="32" presetID="21"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2000"/>
                                        <p:tgtEl>
                                          <p:spTgt spid="45"/>
                                        </p:tgtEl>
                                      </p:cBhvr>
                                    </p:animEffect>
                                  </p:childTnLst>
                                </p:cTn>
                              </p:par>
                              <p:par>
                                <p:cTn id="35" presetID="42" presetClass="entr" presetSubtype="0" fill="hold" nodeType="withEffect">
                                  <p:stCondLst>
                                    <p:cond delay="75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anim calcmode="lin" valueType="num">
                                      <p:cBhvr>
                                        <p:cTn id="38" dur="500" fill="hold"/>
                                        <p:tgtEl>
                                          <p:spTgt spid="85"/>
                                        </p:tgtEl>
                                        <p:attrNameLst>
                                          <p:attrName>ppt_x</p:attrName>
                                        </p:attrNameLst>
                                      </p:cBhvr>
                                      <p:tavLst>
                                        <p:tav tm="0">
                                          <p:val>
                                            <p:strVal val="#ppt_x"/>
                                          </p:val>
                                        </p:tav>
                                        <p:tav tm="100000">
                                          <p:val>
                                            <p:strVal val="#ppt_x"/>
                                          </p:val>
                                        </p:tav>
                                      </p:tavLst>
                                    </p:anim>
                                    <p:anim calcmode="lin" valueType="num">
                                      <p:cBhvr>
                                        <p:cTn id="39" dur="500" fill="hold"/>
                                        <p:tgtEl>
                                          <p:spTgt spid="8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500"/>
                                        <p:tgtEl>
                                          <p:spTgt spid="86"/>
                                        </p:tgtEl>
                                      </p:cBhvr>
                                    </p:animEffect>
                                    <p:anim calcmode="lin" valueType="num">
                                      <p:cBhvr>
                                        <p:cTn id="43" dur="500" fill="hold"/>
                                        <p:tgtEl>
                                          <p:spTgt spid="86"/>
                                        </p:tgtEl>
                                        <p:attrNameLst>
                                          <p:attrName>ppt_x</p:attrName>
                                        </p:attrNameLst>
                                      </p:cBhvr>
                                      <p:tavLst>
                                        <p:tav tm="0">
                                          <p:val>
                                            <p:strVal val="#ppt_x"/>
                                          </p:val>
                                        </p:tav>
                                        <p:tav tm="100000">
                                          <p:val>
                                            <p:strVal val="#ppt_x"/>
                                          </p:val>
                                        </p:tav>
                                      </p:tavLst>
                                    </p:anim>
                                    <p:anim calcmode="lin" valueType="num">
                                      <p:cBhvr>
                                        <p:cTn id="44" dur="500" fill="hold"/>
                                        <p:tgtEl>
                                          <p:spTgt spid="8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75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anim calcmode="lin" valueType="num">
                                      <p:cBhvr>
                                        <p:cTn id="48" dur="500" fill="hold"/>
                                        <p:tgtEl>
                                          <p:spTgt spid="87"/>
                                        </p:tgtEl>
                                        <p:attrNameLst>
                                          <p:attrName>ppt_x</p:attrName>
                                        </p:attrNameLst>
                                      </p:cBhvr>
                                      <p:tavLst>
                                        <p:tav tm="0">
                                          <p:val>
                                            <p:strVal val="#ppt_x"/>
                                          </p:val>
                                        </p:tav>
                                        <p:tav tm="100000">
                                          <p:val>
                                            <p:strVal val="#ppt_x"/>
                                          </p:val>
                                        </p:tav>
                                      </p:tavLst>
                                    </p:anim>
                                    <p:anim calcmode="lin" valueType="num">
                                      <p:cBhvr>
                                        <p:cTn id="49" dur="500" fill="hold"/>
                                        <p:tgtEl>
                                          <p:spTgt spid="8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75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500"/>
                                        <p:tgtEl>
                                          <p:spTgt spid="91"/>
                                        </p:tgtEl>
                                      </p:cBhvr>
                                    </p:animEffect>
                                    <p:anim calcmode="lin" valueType="num">
                                      <p:cBhvr>
                                        <p:cTn id="53" dur="500" fill="hold"/>
                                        <p:tgtEl>
                                          <p:spTgt spid="91"/>
                                        </p:tgtEl>
                                        <p:attrNameLst>
                                          <p:attrName>ppt_x</p:attrName>
                                        </p:attrNameLst>
                                      </p:cBhvr>
                                      <p:tavLst>
                                        <p:tav tm="0">
                                          <p:val>
                                            <p:strVal val="#ppt_x"/>
                                          </p:val>
                                        </p:tav>
                                        <p:tav tm="100000">
                                          <p:val>
                                            <p:strVal val="#ppt_x"/>
                                          </p:val>
                                        </p:tav>
                                      </p:tavLst>
                                    </p:anim>
                                    <p:anim calcmode="lin" valueType="num">
                                      <p:cBhvr>
                                        <p:cTn id="54" dur="500" fill="hold"/>
                                        <p:tgtEl>
                                          <p:spTgt spid="9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750"/>
                                  </p:stCondLst>
                                  <p:childTnLst>
                                    <p:set>
                                      <p:cBhvr>
                                        <p:cTn id="56" dur="1" fill="hold">
                                          <p:stCondLst>
                                            <p:cond delay="0"/>
                                          </p:stCondLst>
                                        </p:cTn>
                                        <p:tgtEl>
                                          <p:spTgt spid="92"/>
                                        </p:tgtEl>
                                        <p:attrNameLst>
                                          <p:attrName>style.visibility</p:attrName>
                                        </p:attrNameLst>
                                      </p:cBhvr>
                                      <p:to>
                                        <p:strVal val="visible"/>
                                      </p:to>
                                    </p:set>
                                    <p:animEffect transition="in" filter="fade">
                                      <p:cBhvr>
                                        <p:cTn id="57" dur="500"/>
                                        <p:tgtEl>
                                          <p:spTgt spid="92"/>
                                        </p:tgtEl>
                                      </p:cBhvr>
                                    </p:animEffect>
                                    <p:anim calcmode="lin" valueType="num">
                                      <p:cBhvr>
                                        <p:cTn id="58" dur="500" fill="hold"/>
                                        <p:tgtEl>
                                          <p:spTgt spid="92"/>
                                        </p:tgtEl>
                                        <p:attrNameLst>
                                          <p:attrName>ppt_x</p:attrName>
                                        </p:attrNameLst>
                                      </p:cBhvr>
                                      <p:tavLst>
                                        <p:tav tm="0">
                                          <p:val>
                                            <p:strVal val="#ppt_x"/>
                                          </p:val>
                                        </p:tav>
                                        <p:tav tm="100000">
                                          <p:val>
                                            <p:strVal val="#ppt_x"/>
                                          </p:val>
                                        </p:tav>
                                      </p:tavLst>
                                    </p:anim>
                                    <p:anim calcmode="lin" valueType="num">
                                      <p:cBhvr>
                                        <p:cTn id="59" dur="500" fill="hold"/>
                                        <p:tgtEl>
                                          <p:spTgt spid="9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750"/>
                                  </p:stCondLst>
                                  <p:childTnLst>
                                    <p:set>
                                      <p:cBhvr>
                                        <p:cTn id="61" dur="1" fill="hold">
                                          <p:stCondLst>
                                            <p:cond delay="0"/>
                                          </p:stCondLst>
                                        </p:cTn>
                                        <p:tgtEl>
                                          <p:spTgt spid="93"/>
                                        </p:tgtEl>
                                        <p:attrNameLst>
                                          <p:attrName>style.visibility</p:attrName>
                                        </p:attrNameLst>
                                      </p:cBhvr>
                                      <p:to>
                                        <p:strVal val="visible"/>
                                      </p:to>
                                    </p:set>
                                    <p:animEffect transition="in" filter="fade">
                                      <p:cBhvr>
                                        <p:cTn id="62" dur="500"/>
                                        <p:tgtEl>
                                          <p:spTgt spid="93"/>
                                        </p:tgtEl>
                                      </p:cBhvr>
                                    </p:animEffect>
                                    <p:anim calcmode="lin" valueType="num">
                                      <p:cBhvr>
                                        <p:cTn id="63" dur="500" fill="hold"/>
                                        <p:tgtEl>
                                          <p:spTgt spid="93"/>
                                        </p:tgtEl>
                                        <p:attrNameLst>
                                          <p:attrName>ppt_x</p:attrName>
                                        </p:attrNameLst>
                                      </p:cBhvr>
                                      <p:tavLst>
                                        <p:tav tm="0">
                                          <p:val>
                                            <p:strVal val="#ppt_x"/>
                                          </p:val>
                                        </p:tav>
                                        <p:tav tm="100000">
                                          <p:val>
                                            <p:strVal val="#ppt_x"/>
                                          </p:val>
                                        </p:tav>
                                      </p:tavLst>
                                    </p:anim>
                                    <p:anim calcmode="lin" valueType="num">
                                      <p:cBhvr>
                                        <p:cTn id="64" dur="500" fill="hold"/>
                                        <p:tgtEl>
                                          <p:spTgt spid="93"/>
                                        </p:tgtEl>
                                        <p:attrNameLst>
                                          <p:attrName>ppt_y</p:attrName>
                                        </p:attrNameLst>
                                      </p:cBhvr>
                                      <p:tavLst>
                                        <p:tav tm="0">
                                          <p:val>
                                            <p:strVal val="#ppt_y+.1"/>
                                          </p:val>
                                        </p:tav>
                                        <p:tav tm="100000">
                                          <p:val>
                                            <p:strVal val="#ppt_y"/>
                                          </p:val>
                                        </p:tav>
                                      </p:tavLst>
                                    </p:anim>
                                  </p:childTnLst>
                                </p:cTn>
                              </p:par>
                              <p:par>
                                <p:cTn id="65" presetID="16" presetClass="entr" presetSubtype="21" fill="hold" nodeType="withEffect">
                                  <p:stCondLst>
                                    <p:cond delay="750"/>
                                  </p:stCondLst>
                                  <p:childTnLst>
                                    <p:set>
                                      <p:cBhvr>
                                        <p:cTn id="66" dur="1" fill="hold">
                                          <p:stCondLst>
                                            <p:cond delay="0"/>
                                          </p:stCondLst>
                                        </p:cTn>
                                        <p:tgtEl>
                                          <p:spTgt spid="6146"/>
                                        </p:tgtEl>
                                        <p:attrNameLst>
                                          <p:attrName>style.visibility</p:attrName>
                                        </p:attrNameLst>
                                      </p:cBhvr>
                                      <p:to>
                                        <p:strVal val="visible"/>
                                      </p:to>
                                    </p:set>
                                    <p:animEffect transition="in" filter="barn(inVertical)">
                                      <p:cBhvr>
                                        <p:cTn id="6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9" grpId="0" animBg="1"/>
      <p:bldP spid="20" grpId="0"/>
      <p:bldP spid="21"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6559" y="-35619"/>
            <a:ext cx="6642299" cy="4621933"/>
          </a:xfrm>
          <a:prstGeom prst="rect">
            <a:avLst/>
          </a:prstGeom>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70692" y="2977185"/>
            <a:ext cx="578052"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a:solidFill>
                  <a:schemeClr val="bg1"/>
                </a:solidFill>
                <a:latin typeface="微软雅黑" panose="020B0503020204020204" pitchFamily="34" charset="-122"/>
                <a:ea typeface="微软雅黑" panose="020B0503020204020204" pitchFamily="34" charset="-122"/>
              </a:rPr>
              <a:t>1</a:t>
            </a:r>
            <a:r>
              <a:rPr lang="zh-CN" altLang="en-US" sz="4000" b="1" kern="0" dirty="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2359" y="2636912"/>
            <a:ext cx="1761748" cy="2100076"/>
          </a:xfrm>
          <a:prstGeom prst="rect">
            <a:avLst/>
          </a:prstGeom>
        </p:spPr>
      </p:pic>
      <p:sp>
        <p:nvSpPr>
          <p:cNvPr id="89" name="矩形: 圆角 88"/>
          <p:cNvSpPr/>
          <p:nvPr/>
        </p:nvSpPr>
        <p:spPr>
          <a:xfrm flipH="1">
            <a:off x="8292549" y="289552"/>
            <a:ext cx="45719" cy="6168833"/>
          </a:xfrm>
          <a:prstGeom prst="roundRect">
            <a:avLst/>
          </a:prstGeom>
          <a:solidFill>
            <a:srgbClr val="0070C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92" name="矩形: 圆角 91"/>
          <p:cNvSpPr/>
          <p:nvPr/>
        </p:nvSpPr>
        <p:spPr>
          <a:xfrm>
            <a:off x="8616436" y="5301216"/>
            <a:ext cx="3350532" cy="774311"/>
          </a:xfrm>
          <a:prstGeom prst="roundRect">
            <a:avLst/>
          </a:prstGeom>
          <a:solidFill>
            <a:srgbClr val="0070C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988962" y="5301132"/>
            <a:ext cx="2904000" cy="523220"/>
          </a:xfrm>
          <a:prstGeom prst="rect">
            <a:avLst/>
          </a:prstGeom>
        </p:spPr>
        <p:txBody>
          <a:bodyPr wrap="none">
            <a:spAutoFit/>
          </a:bodyPr>
          <a:lstStyle/>
          <a:p>
            <a:pPr algn="ctr"/>
            <a:r>
              <a:rPr sz="1400" b="1" dirty="0">
                <a:solidFill>
                  <a:schemeClr val="bg1"/>
                </a:solidFill>
                <a:latin typeface="微软雅黑" panose="020B0503020204020204" pitchFamily="34" charset="-122"/>
                <a:ea typeface="微软雅黑" panose="020B0503020204020204" pitchFamily="34" charset="-122"/>
              </a:rPr>
              <a:t>Tuya Smart</a:t>
            </a:r>
          </a:p>
          <a:p>
            <a:pPr algn="ctr"/>
            <a:r>
              <a:rPr sz="1400" b="1" dirty="0">
                <a:solidFill>
                  <a:schemeClr val="bg1"/>
                </a:solidFill>
                <a:latin typeface="微软雅黑" panose="020B0503020204020204" pitchFamily="34" charset="-122"/>
                <a:ea typeface="微软雅黑" panose="020B0503020204020204" pitchFamily="34" charset="-122"/>
              </a:rPr>
              <a:t>Cloud Control Leak Protection</a:t>
            </a:r>
          </a:p>
        </p:txBody>
      </p:sp>
      <p:sp>
        <p:nvSpPr>
          <p:cNvPr id="16" name="TextBox 9"/>
          <p:cNvSpPr>
            <a:spLocks noChangeArrowheads="1"/>
          </p:cNvSpPr>
          <p:nvPr/>
        </p:nvSpPr>
        <p:spPr bwMode="auto">
          <a:xfrm>
            <a:off x="801398" y="291217"/>
            <a:ext cx="7273310" cy="638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ts val="1200"/>
              </a:spcBef>
              <a:spcAft>
                <a:spcPts val="1200"/>
              </a:spcAft>
            </a:pPr>
            <a:r>
              <a:rPr lang="en-US" altLang="x-none" sz="2000" b="1" dirty="0">
                <a:solidFill>
                  <a:srgbClr val="0070C0"/>
                </a:solidFill>
                <a:latin typeface="微软雅黑" panose="020B0503020204020204" pitchFamily="34" charset="-122"/>
                <a:ea typeface="微软雅黑" panose="020B0503020204020204" pitchFamily="34" charset="-122"/>
              </a:rPr>
              <a:t>       </a:t>
            </a:r>
            <a:r>
              <a:rPr lang="en-US" altLang="x-none" sz="1400" b="1" dirty="0">
                <a:solidFill>
                  <a:srgbClr val="0070C0"/>
                </a:solidFill>
                <a:latin typeface="微软雅黑" panose="020B0503020204020204" pitchFamily="34" charset="-122"/>
                <a:ea typeface="微软雅黑" panose="020B0503020204020204" pitchFamily="34" charset="-122"/>
              </a:rPr>
              <a:t>Zhejiang Sichuang Electric Power Technology Co., Ltd. was founded in 1998, focusing on the production of IoT circuit breakers, including WIFI circuit breakers, GPRS circuit breakers, RS485 circuit breakers, 4G circuit breakers, Cat1, NB, LAN circuit breakers, etc Connected products. With the leading technology, the digital age of the power distribution system is opened to make the power supply more reliable, more efficient and more convenient.</a:t>
            </a:r>
          </a:p>
          <a:p>
            <a:pPr algn="just" eaLnBrk="1" hangingPunct="1">
              <a:lnSpc>
                <a:spcPct val="150000"/>
              </a:lnSpc>
              <a:spcBef>
                <a:spcPts val="1200"/>
              </a:spcBef>
              <a:spcAft>
                <a:spcPts val="1200"/>
              </a:spcAft>
            </a:pPr>
            <a:r>
              <a:rPr lang="zh-CN" altLang="en-US" sz="1400" b="1" dirty="0">
                <a:solidFill>
                  <a:srgbClr val="0070C0"/>
                </a:solidFill>
                <a:latin typeface="微软雅黑" panose="020B0503020204020204" pitchFamily="34" charset="-122"/>
                <a:ea typeface="微软雅黑" panose="020B0503020204020204" pitchFamily="34" charset="-122"/>
              </a:rPr>
              <a:t>         At present, the company once again launched a new generation of graffiti WIFI metering circuit breaker, which adopts triple leakage protection method to improve the product's failure resistance rate, which has great practical significance for the protection of personal and property safety. Tuya smart circuit breaker also has remote data monitoring, customers can easily view the real-time voltage, current and power information of the circuit. Provide various functions such as historical power data query, current threshold protection setting, voltage threshold protection setting, leakage threshold protection setting, mechanical lock protection, overdue tripping, remote closing and opening control, etc., to meet the applicatio</a:t>
            </a:r>
            <a:r>
              <a:rPr lang="zh-CN" altLang="en-US" sz="1000" b="1" dirty="0">
                <a:solidFill>
                  <a:srgbClr val="0070C0"/>
                </a:solidFill>
                <a:latin typeface="微软雅黑" panose="020B0503020204020204" pitchFamily="34" charset="-122"/>
                <a:ea typeface="微软雅黑" panose="020B0503020204020204" pitchFamily="34" charset="-122"/>
              </a:rPr>
              <a:t>n </a:t>
            </a:r>
            <a:r>
              <a:rPr lang="zh-CN" altLang="en-US" sz="1400" b="1" dirty="0">
                <a:solidFill>
                  <a:srgbClr val="0070C0"/>
                </a:solidFill>
                <a:latin typeface="微软雅黑" panose="020B0503020204020204" pitchFamily="34" charset="-122"/>
                <a:ea typeface="微软雅黑" panose="020B0503020204020204" pitchFamily="34" charset="-122"/>
              </a:rPr>
              <a:t>requirements of different requirements, and provide customers with Come to the diverse information experience of IoT technology.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5" descr="C:\Users\Admin\Desktop\新建文件夹\1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1803" y="476672"/>
            <a:ext cx="3168352" cy="6072412"/>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241460" y="2898645"/>
            <a:ext cx="1202360"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15</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sp>
        <p:nvSpPr>
          <p:cNvPr id="23" name="内容占位符 2"/>
          <p:cNvSpPr txBox="1"/>
          <p:nvPr/>
        </p:nvSpPr>
        <p:spPr>
          <a:xfrm>
            <a:off x="1226184" y="3612519"/>
            <a:ext cx="6508751" cy="1852815"/>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en-US" altLang="zh-CN" dirty="0"/>
              <a:t>        </a:t>
            </a:r>
            <a:r>
              <a:rPr dirty="0"/>
              <a:t>In the APP button page, the added device is displayed, and it can be directly controlled to open and close. You can view the weather and temperature of the user's location. This page can also change some settings of device display mode or group characteristics, including display mode (list / square), device management, device group management</a:t>
            </a:r>
            <a:r>
              <a:rPr dirty="0" smtClean="0"/>
              <a:t>.</a:t>
            </a:r>
            <a:endParaRPr lang="en-US" dirty="0" smtClean="0"/>
          </a:p>
          <a:p>
            <a:r>
              <a:rPr lang="en-US" altLang="zh-CN" dirty="0" smtClean="0"/>
              <a:t>   </a:t>
            </a:r>
            <a:endParaRPr lang="en-US" altLang="zh-CN" dirty="0"/>
          </a:p>
          <a:p>
            <a:endParaRPr lang="en-US" altLang="zh-CN" dirty="0"/>
          </a:p>
          <a:p>
            <a:r>
              <a:rPr lang="zh-CN" altLang="en-US" dirty="0" smtClean="0"/>
              <a:t>The </a:t>
            </a:r>
            <a:r>
              <a:rPr lang="zh-CN" altLang="en-US" dirty="0"/>
              <a:t>main page can control not only your own device, but also the devices shared by others. The shared devices must be shared before operation.</a:t>
            </a:r>
          </a:p>
        </p:txBody>
      </p:sp>
      <p:sp>
        <p:nvSpPr>
          <p:cNvPr id="24" name="矩形 23"/>
          <p:cNvSpPr/>
          <p:nvPr/>
        </p:nvSpPr>
        <p:spPr>
          <a:xfrm>
            <a:off x="1784509" y="3252265"/>
            <a:ext cx="2353914" cy="338554"/>
          </a:xfrm>
          <a:prstGeom prst="rect">
            <a:avLst/>
          </a:prstGeom>
        </p:spPr>
        <p:txBody>
          <a:bodyPr wrap="none">
            <a:spAutoFit/>
          </a:bodyPr>
          <a:lstStyle/>
          <a:p>
            <a:r>
              <a:rPr lang="en-US" altLang="zh-CN" sz="1600" b="1" dirty="0">
                <a:solidFill>
                  <a:srgbClr val="51597B"/>
                </a:solidFill>
                <a:latin typeface="微软雅黑" panose="020B0503020204020204" pitchFamily="34" charset="-122"/>
                <a:ea typeface="微软雅黑" panose="020B0503020204020204" pitchFamily="34" charset="-122"/>
              </a:rPr>
              <a:t>APP button interface</a:t>
            </a:r>
          </a:p>
        </p:txBody>
      </p:sp>
      <p:grpSp>
        <p:nvGrpSpPr>
          <p:cNvPr id="26" name="组合 25"/>
          <p:cNvGrpSpPr/>
          <p:nvPr/>
        </p:nvGrpSpPr>
        <p:grpSpPr>
          <a:xfrm>
            <a:off x="2137410" y="388624"/>
            <a:ext cx="5452110" cy="912495"/>
            <a:chOff x="145184" y="2331277"/>
            <a:chExt cx="5369195" cy="912430"/>
          </a:xfrm>
        </p:grpSpPr>
        <p:sp>
          <p:nvSpPr>
            <p:cNvPr id="27" name="内容占位符 2"/>
            <p:cNvSpPr txBox="1"/>
            <p:nvPr/>
          </p:nvSpPr>
          <p:spPr>
            <a:xfrm>
              <a:off x="1109463" y="2564940"/>
              <a:ext cx="4404916" cy="5174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400" b="1" dirty="0">
                  <a:solidFill>
                    <a:srgbClr val="51597B"/>
                  </a:solidFill>
                  <a:latin typeface="微软雅黑" panose="020B0503020204020204" pitchFamily="34" charset="-122"/>
                  <a:ea typeface="微软雅黑" panose="020B0503020204020204" pitchFamily="34" charset="-122"/>
                </a:rPr>
                <a:t>Button interface can be opened and closed</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B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39518" cy="584733"/>
              </a:xfrm>
              <a:prstGeom prst="rect">
                <a:avLst/>
              </a:prstGeom>
            </p:spPr>
            <p:txBody>
              <a:bodyPr wrap="square">
                <a:spAutoFit/>
              </a:bodyPr>
              <a:lstStyle/>
              <a:p>
                <a:r>
                  <a:rPr lang="en-US" altLang="zh-CN" sz="3200" dirty="0">
                    <a:solidFill>
                      <a:srgbClr val="FFFFFF"/>
                    </a:solidFill>
                  </a:rPr>
                  <a:t>01</a:t>
                </a:r>
                <a:endParaRPr lang="zh-CN" altLang="en-US" sz="3200" dirty="0">
                  <a:solidFill>
                    <a:srgbClr val="FFFFFF"/>
                  </a:solidFill>
                </a:endParaRPr>
              </a:p>
            </p:txBody>
          </p:sp>
        </p:grpSp>
      </p:grpSp>
      <p:grpSp>
        <p:nvGrpSpPr>
          <p:cNvPr id="31" name="组合 30"/>
          <p:cNvGrpSpPr/>
          <p:nvPr/>
        </p:nvGrpSpPr>
        <p:grpSpPr>
          <a:xfrm>
            <a:off x="2116981" y="1300967"/>
            <a:ext cx="3224530" cy="912430"/>
            <a:chOff x="143508" y="3316008"/>
            <a:chExt cx="3224530" cy="912430"/>
          </a:xfrm>
        </p:grpSpPr>
        <p:grpSp>
          <p:nvGrpSpPr>
            <p:cNvPr id="32" name="组合 31"/>
            <p:cNvGrpSpPr/>
            <p:nvPr/>
          </p:nvGrpSpPr>
          <p:grpSpPr>
            <a:xfrm>
              <a:off x="143508" y="3316008"/>
              <a:ext cx="876300" cy="912430"/>
              <a:chOff x="979424" y="2814907"/>
              <a:chExt cx="876300" cy="912430"/>
            </a:xfrm>
          </p:grpSpPr>
          <p:sp>
            <p:nvSpPr>
              <p:cNvPr id="34" name="任意多边形 89"/>
              <p:cNvSpPr/>
              <p:nvPr/>
            </p:nvSpPr>
            <p:spPr>
              <a:xfrm>
                <a:off x="9794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7B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33529" y="3016611"/>
                <a:ext cx="601447" cy="584775"/>
              </a:xfrm>
              <a:prstGeom prst="rect">
                <a:avLst/>
              </a:prstGeom>
            </p:spPr>
            <p:txBody>
              <a:bodyPr wrap="none">
                <a:spAutoFit/>
              </a:bodyPr>
              <a:lstStyle/>
              <a:p>
                <a:r>
                  <a:rPr lang="en-US" altLang="zh-CN" sz="3200" dirty="0">
                    <a:solidFill>
                      <a:srgbClr val="FFFFFF"/>
                    </a:solidFill>
                  </a:rPr>
                  <a:t>02</a:t>
                </a:r>
                <a:endParaRPr lang="zh-CN" altLang="en-US" sz="3200" dirty="0">
                  <a:solidFill>
                    <a:srgbClr val="FFFFFF"/>
                  </a:solidFill>
                </a:endParaRPr>
              </a:p>
            </p:txBody>
          </p:sp>
        </p:grpSp>
        <p:sp>
          <p:nvSpPr>
            <p:cNvPr id="33" name="内容占位符 2"/>
            <p:cNvSpPr txBox="1"/>
            <p:nvPr/>
          </p:nvSpPr>
          <p:spPr>
            <a:xfrm>
              <a:off x="1142998" y="3483648"/>
              <a:ext cx="22250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400" b="1" dirty="0">
                  <a:solidFill>
                    <a:srgbClr val="51597B"/>
                  </a:solidFill>
                  <a:latin typeface="微软雅黑" panose="020B0503020204020204" pitchFamily="34" charset="-122"/>
                  <a:ea typeface="微软雅黑" panose="020B0503020204020204" pitchFamily="34" charset="-122"/>
                </a:rPr>
                <a:t>Share control</a:t>
              </a:r>
            </a:p>
          </p:txBody>
        </p:sp>
      </p:grpSp>
      <p:grpSp>
        <p:nvGrpSpPr>
          <p:cNvPr id="36" name="组合 35"/>
          <p:cNvGrpSpPr/>
          <p:nvPr/>
        </p:nvGrpSpPr>
        <p:grpSpPr>
          <a:xfrm>
            <a:off x="2142736" y="2231541"/>
            <a:ext cx="4386903" cy="912430"/>
            <a:chOff x="106368" y="4275873"/>
            <a:chExt cx="4386904" cy="912430"/>
          </a:xfrm>
        </p:grpSpPr>
        <p:grpSp>
          <p:nvGrpSpPr>
            <p:cNvPr id="37" name="组合 36"/>
            <p:cNvGrpSpPr/>
            <p:nvPr/>
          </p:nvGrpSpPr>
          <p:grpSpPr>
            <a:xfrm>
              <a:off x="106368" y="4275873"/>
              <a:ext cx="876300" cy="912430"/>
              <a:chOff x="4764024" y="2814907"/>
              <a:chExt cx="876300" cy="912430"/>
            </a:xfrm>
          </p:grpSpPr>
          <p:sp>
            <p:nvSpPr>
              <p:cNvPr id="39" name="任意多边形 95"/>
              <p:cNvSpPr/>
              <p:nvPr/>
            </p:nvSpPr>
            <p:spPr>
              <a:xfrm>
                <a:off x="47640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ECB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866489" y="3016611"/>
                <a:ext cx="601447" cy="584775"/>
              </a:xfrm>
              <a:prstGeom prst="rect">
                <a:avLst/>
              </a:prstGeom>
            </p:spPr>
            <p:txBody>
              <a:bodyPr wrap="none">
                <a:spAutoFit/>
              </a:bodyPr>
              <a:lstStyle/>
              <a:p>
                <a:r>
                  <a:rPr lang="en-US" altLang="zh-CN" sz="3200" dirty="0">
                    <a:solidFill>
                      <a:srgbClr val="FFFFFF"/>
                    </a:solidFill>
                  </a:rPr>
                  <a:t>03</a:t>
                </a:r>
                <a:endParaRPr lang="zh-CN" altLang="en-US" sz="3200" dirty="0">
                  <a:solidFill>
                    <a:srgbClr val="FFFFFF"/>
                  </a:solidFill>
                </a:endParaRPr>
              </a:p>
            </p:txBody>
          </p:sp>
        </p:grpSp>
        <p:sp>
          <p:nvSpPr>
            <p:cNvPr id="38" name="内容占位符 2"/>
            <p:cNvSpPr txBox="1"/>
            <p:nvPr/>
          </p:nvSpPr>
          <p:spPr>
            <a:xfrm>
              <a:off x="1081118" y="4450355"/>
              <a:ext cx="3412154" cy="6974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400" b="1" dirty="0">
                  <a:solidFill>
                    <a:srgbClr val="51597B"/>
                  </a:solidFill>
                  <a:latin typeface="微软雅黑" panose="020B0503020204020204" pitchFamily="34" charset="-122"/>
                  <a:ea typeface="微软雅黑" panose="020B0503020204020204" pitchFamily="34" charset="-122"/>
                </a:rPr>
                <a:t>Group management equipment</a:t>
              </a:r>
            </a:p>
          </p:txBody>
        </p:sp>
      </p:grpSp>
      <p:sp>
        <p:nvSpPr>
          <p:cNvPr id="42" name="椭圆 41"/>
          <p:cNvSpPr/>
          <p:nvPr/>
        </p:nvSpPr>
        <p:spPr>
          <a:xfrm>
            <a:off x="7881429" y="2598714"/>
            <a:ext cx="1307100" cy="1307100"/>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
        <p:nvSpPr>
          <p:cNvPr id="25" name="矩形 24"/>
          <p:cNvSpPr/>
          <p:nvPr/>
        </p:nvSpPr>
        <p:spPr>
          <a:xfrm>
            <a:off x="1801724" y="4614600"/>
            <a:ext cx="1443600" cy="338554"/>
          </a:xfrm>
          <a:prstGeom prst="rect">
            <a:avLst/>
          </a:prstGeom>
        </p:spPr>
        <p:txBody>
          <a:bodyPr wrap="none">
            <a:spAutoFit/>
          </a:bodyPr>
          <a:lstStyle/>
          <a:p>
            <a:r>
              <a:rPr lang="en-US" altLang="zh-CN" sz="1600" b="1" dirty="0" smtClean="0">
                <a:solidFill>
                  <a:srgbClr val="51597B"/>
                </a:solidFill>
                <a:latin typeface="微软雅黑" panose="020B0503020204020204" pitchFamily="34" charset="-122"/>
                <a:ea typeface="微软雅黑" panose="020B0503020204020204" pitchFamily="34" charset="-122"/>
              </a:rPr>
              <a:t>Share way</a:t>
            </a:r>
            <a:r>
              <a:rPr lang="zh-CN" altLang="en-US" sz="1600" b="1" dirty="0" smtClean="0">
                <a:solidFill>
                  <a:srgbClr val="51597B"/>
                </a:solidFill>
                <a:latin typeface="微软雅黑" panose="020B0503020204020204" pitchFamily="34" charset="-122"/>
                <a:ea typeface="微软雅黑" panose="020B0503020204020204" pitchFamily="34" charset="-122"/>
              </a:rPr>
              <a:t>：</a:t>
            </a:r>
            <a:endParaRPr lang="en-US" altLang="zh-CN" sz="1600" b="1" dirty="0">
              <a:solidFill>
                <a:srgbClr val="51597B"/>
              </a:solidFill>
              <a:latin typeface="微软雅黑" panose="020B0503020204020204" pitchFamily="34" charset="-122"/>
              <a:ea typeface="微软雅黑" panose="020B0503020204020204" pitchFamily="34" charset="-122"/>
            </a:endParaRPr>
          </a:p>
        </p:txBody>
      </p:sp>
      <p:pic>
        <p:nvPicPr>
          <p:cNvPr id="5122" name="Picture 2" descr="C:\Users\Admin\Desktop\新建文件夹\微信截图_202005200956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985" y="5431158"/>
            <a:ext cx="4222383" cy="1359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up)">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up)">
                                      <p:cBhvr>
                                        <p:cTn id="25" dur="500"/>
                                        <p:tgtEl>
                                          <p:spTgt spid="36"/>
                                        </p:tgtEl>
                                      </p:cBhvr>
                                    </p:animEffect>
                                  </p:childTnLst>
                                </p:cTn>
                              </p:par>
                              <p:par>
                                <p:cTn id="26" presetID="21" presetClass="entr" presetSubtype="1" fill="hold" grpId="0" nodeType="withEffect">
                                  <p:stCondLst>
                                    <p:cond delay="1000"/>
                                  </p:stCondLst>
                                  <p:childTnLst>
                                    <p:set>
                                      <p:cBhvr>
                                        <p:cTn id="27" dur="1" fill="hold">
                                          <p:stCondLst>
                                            <p:cond delay="0"/>
                                          </p:stCondLst>
                                        </p:cTn>
                                        <p:tgtEl>
                                          <p:spTgt spid="42"/>
                                        </p:tgtEl>
                                        <p:attrNameLst>
                                          <p:attrName>style.visibility</p:attrName>
                                        </p:attrNameLst>
                                      </p:cBhvr>
                                      <p:to>
                                        <p:strVal val="visible"/>
                                      </p:to>
                                    </p:set>
                                    <p:animEffect transition="in" filter="wheel(1)">
                                      <p:cBhvr>
                                        <p:cTn id="28"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2"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新建文件夹\微信图片_202005200959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7829" y="245528"/>
            <a:ext cx="2896726" cy="6269242"/>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427184" y="2890931"/>
            <a:ext cx="1573804"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16</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sp>
        <p:nvSpPr>
          <p:cNvPr id="23" name="内容占位符 2"/>
          <p:cNvSpPr txBox="1"/>
          <p:nvPr/>
        </p:nvSpPr>
        <p:spPr>
          <a:xfrm>
            <a:off x="1416623" y="4760910"/>
            <a:ext cx="6336704" cy="1412694"/>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en-US" altLang="zh-CN" dirty="0"/>
              <a:t>        </a:t>
            </a:r>
            <a:r>
              <a:rPr dirty="0"/>
              <a:t>On the main page of the APP, on / off control, timing control settings, and countdown control settings can be set for the device. And can directly view the current voltage, current, active power, and other information.</a:t>
            </a:r>
          </a:p>
          <a:p>
            <a:r>
              <a:rPr dirty="0"/>
              <a:t>         When you click the kilowatt-hour (kWh) display box, you will enter the power query interface and display historical power data.</a:t>
            </a:r>
          </a:p>
          <a:p>
            <a:r>
              <a:rPr lang="en-US" altLang="zh-CN" dirty="0"/>
              <a:t>        </a:t>
            </a:r>
            <a:endParaRPr lang="en-US" altLang="zh-CN" sz="1200" dirty="0"/>
          </a:p>
        </p:txBody>
      </p:sp>
      <p:sp>
        <p:nvSpPr>
          <p:cNvPr id="24" name="矩形 23"/>
          <p:cNvSpPr/>
          <p:nvPr/>
        </p:nvSpPr>
        <p:spPr>
          <a:xfrm>
            <a:off x="1764957" y="4296402"/>
            <a:ext cx="2162451" cy="338554"/>
          </a:xfrm>
          <a:prstGeom prst="rect">
            <a:avLst/>
          </a:prstGeom>
        </p:spPr>
        <p:txBody>
          <a:bodyPr wrap="none">
            <a:spAutoFit/>
          </a:bodyPr>
          <a:lstStyle/>
          <a:p>
            <a:r>
              <a:rPr lang="en-US" altLang="zh-CN" sz="1600" b="1" dirty="0">
                <a:solidFill>
                  <a:srgbClr val="51597B"/>
                </a:solidFill>
                <a:latin typeface="微软雅黑" panose="020B0503020204020204" pitchFamily="34" charset="-122"/>
                <a:ea typeface="微软雅黑" panose="020B0503020204020204" pitchFamily="34" charset="-122"/>
              </a:rPr>
              <a:t>APP main interface</a:t>
            </a:r>
          </a:p>
        </p:txBody>
      </p:sp>
      <p:grpSp>
        <p:nvGrpSpPr>
          <p:cNvPr id="26" name="组合 25"/>
          <p:cNvGrpSpPr/>
          <p:nvPr/>
        </p:nvGrpSpPr>
        <p:grpSpPr>
          <a:xfrm>
            <a:off x="2172309" y="764704"/>
            <a:ext cx="5262245" cy="912430"/>
            <a:chOff x="145184" y="2331277"/>
            <a:chExt cx="5262245" cy="912430"/>
          </a:xfrm>
        </p:grpSpPr>
        <p:sp>
          <p:nvSpPr>
            <p:cNvPr id="27" name="内容占位符 2"/>
            <p:cNvSpPr txBox="1"/>
            <p:nvPr/>
          </p:nvSpPr>
          <p:spPr>
            <a:xfrm>
              <a:off x="1109749" y="2564957"/>
              <a:ext cx="4297680" cy="5791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400" b="1" dirty="0">
                  <a:solidFill>
                    <a:srgbClr val="51597B"/>
                  </a:solidFill>
                  <a:latin typeface="微软雅黑" panose="020B0503020204020204" pitchFamily="34" charset="-122"/>
                  <a:ea typeface="微软雅黑" panose="020B0503020204020204" pitchFamily="34" charset="-122"/>
                </a:rPr>
                <a:t>Main interface can </a:t>
              </a:r>
              <a:r>
                <a:rPr lang="en-US" altLang="zh-CN" sz="1400" b="1" dirty="0">
                  <a:solidFill>
                    <a:srgbClr val="51597B"/>
                  </a:solidFill>
                  <a:latin typeface="微软雅黑" panose="020B0503020204020204" pitchFamily="34" charset="-122"/>
                  <a:ea typeface="微软雅黑" panose="020B0503020204020204" pitchFamily="34" charset="-122"/>
                </a:rPr>
                <a:t>ON</a:t>
              </a:r>
              <a:r>
                <a:rPr lang="zh-CN" altLang="en-US" sz="1400" b="1" dirty="0">
                  <a:solidFill>
                    <a:srgbClr val="51597B"/>
                  </a:solidFill>
                  <a:latin typeface="微软雅黑" panose="020B0503020204020204" pitchFamily="34" charset="-122"/>
                  <a:ea typeface="微软雅黑" panose="020B0503020204020204" pitchFamily="34" charset="-122"/>
                </a:rPr>
                <a:t> and </a:t>
              </a:r>
              <a:r>
                <a:rPr lang="en-US" altLang="zh-CN" sz="1400" b="1" dirty="0">
                  <a:solidFill>
                    <a:srgbClr val="51597B"/>
                  </a:solidFill>
                  <a:latin typeface="微软雅黑" panose="020B0503020204020204" pitchFamily="34" charset="-122"/>
                  <a:ea typeface="微软雅黑" panose="020B0503020204020204" pitchFamily="34" charset="-122"/>
                </a:rPr>
                <a:t>OFF</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B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584775"/>
              </a:xfrm>
              <a:prstGeom prst="rect">
                <a:avLst/>
              </a:prstGeom>
            </p:spPr>
            <p:txBody>
              <a:bodyPr wrap="none">
                <a:spAutoFit/>
              </a:bodyPr>
              <a:lstStyle/>
              <a:p>
                <a:r>
                  <a:rPr lang="en-US" altLang="zh-CN" sz="3200" dirty="0">
                    <a:solidFill>
                      <a:srgbClr val="FFFFFF"/>
                    </a:solidFill>
                  </a:rPr>
                  <a:t>04</a:t>
                </a:r>
                <a:endParaRPr lang="zh-CN" altLang="en-US" sz="3200" dirty="0">
                  <a:solidFill>
                    <a:srgbClr val="FFFFFF"/>
                  </a:solidFill>
                </a:endParaRPr>
              </a:p>
            </p:txBody>
          </p:sp>
        </p:grpSp>
      </p:grpSp>
      <p:grpSp>
        <p:nvGrpSpPr>
          <p:cNvPr id="31" name="组合 30"/>
          <p:cNvGrpSpPr/>
          <p:nvPr/>
        </p:nvGrpSpPr>
        <p:grpSpPr>
          <a:xfrm>
            <a:off x="2137152" y="1677134"/>
            <a:ext cx="5472607" cy="912430"/>
            <a:chOff x="143508" y="3316008"/>
            <a:chExt cx="5472608" cy="912430"/>
          </a:xfrm>
        </p:grpSpPr>
        <p:grpSp>
          <p:nvGrpSpPr>
            <p:cNvPr id="32" name="组合 31"/>
            <p:cNvGrpSpPr/>
            <p:nvPr/>
          </p:nvGrpSpPr>
          <p:grpSpPr>
            <a:xfrm>
              <a:off x="143508" y="3316008"/>
              <a:ext cx="876300" cy="912430"/>
              <a:chOff x="979424" y="2814907"/>
              <a:chExt cx="876300" cy="912430"/>
            </a:xfrm>
          </p:grpSpPr>
          <p:sp>
            <p:nvSpPr>
              <p:cNvPr id="34" name="任意多边形 89"/>
              <p:cNvSpPr/>
              <p:nvPr/>
            </p:nvSpPr>
            <p:spPr>
              <a:xfrm>
                <a:off x="9794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7B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33529" y="3016611"/>
                <a:ext cx="601447" cy="584775"/>
              </a:xfrm>
              <a:prstGeom prst="rect">
                <a:avLst/>
              </a:prstGeom>
            </p:spPr>
            <p:txBody>
              <a:bodyPr wrap="none">
                <a:spAutoFit/>
              </a:bodyPr>
              <a:lstStyle/>
              <a:p>
                <a:r>
                  <a:rPr lang="en-US" altLang="zh-CN" sz="3200" dirty="0">
                    <a:solidFill>
                      <a:srgbClr val="FFFFFF"/>
                    </a:solidFill>
                  </a:rPr>
                  <a:t>05</a:t>
                </a:r>
                <a:endParaRPr lang="zh-CN" altLang="en-US" sz="3200" dirty="0">
                  <a:solidFill>
                    <a:srgbClr val="FFFFFF"/>
                  </a:solidFill>
                </a:endParaRPr>
              </a:p>
            </p:txBody>
          </p:sp>
        </p:grpSp>
        <p:sp>
          <p:nvSpPr>
            <p:cNvPr id="33" name="内容占位符 2"/>
            <p:cNvSpPr txBox="1"/>
            <p:nvPr/>
          </p:nvSpPr>
          <p:spPr>
            <a:xfrm>
              <a:off x="1143020" y="3483698"/>
              <a:ext cx="4473096"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600" b="1" dirty="0">
                  <a:solidFill>
                    <a:srgbClr val="51597B"/>
                  </a:solidFill>
                  <a:latin typeface="微软雅黑" panose="020B0503020204020204" pitchFamily="34" charset="-122"/>
                  <a:ea typeface="微软雅黑" panose="020B0503020204020204" pitchFamily="34" charset="-122"/>
                </a:rPr>
                <a:t>Timing , countdown control equipment</a:t>
              </a:r>
            </a:p>
          </p:txBody>
        </p:sp>
      </p:grpSp>
      <p:grpSp>
        <p:nvGrpSpPr>
          <p:cNvPr id="36" name="组合 35"/>
          <p:cNvGrpSpPr/>
          <p:nvPr/>
        </p:nvGrpSpPr>
        <p:grpSpPr>
          <a:xfrm>
            <a:off x="2142736" y="2557080"/>
            <a:ext cx="5679467" cy="912430"/>
            <a:chOff x="106368" y="4275873"/>
            <a:chExt cx="5679466" cy="912430"/>
          </a:xfrm>
        </p:grpSpPr>
        <p:grpSp>
          <p:nvGrpSpPr>
            <p:cNvPr id="37" name="组合 36"/>
            <p:cNvGrpSpPr/>
            <p:nvPr/>
          </p:nvGrpSpPr>
          <p:grpSpPr>
            <a:xfrm>
              <a:off x="106368" y="4275873"/>
              <a:ext cx="876300" cy="912430"/>
              <a:chOff x="4764024" y="2814907"/>
              <a:chExt cx="876300" cy="912430"/>
            </a:xfrm>
          </p:grpSpPr>
          <p:sp>
            <p:nvSpPr>
              <p:cNvPr id="39" name="任意多边形 95"/>
              <p:cNvSpPr/>
              <p:nvPr/>
            </p:nvSpPr>
            <p:spPr>
              <a:xfrm>
                <a:off x="47640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ECB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866489" y="3016611"/>
                <a:ext cx="601447" cy="584775"/>
              </a:xfrm>
              <a:prstGeom prst="rect">
                <a:avLst/>
              </a:prstGeom>
            </p:spPr>
            <p:txBody>
              <a:bodyPr wrap="none">
                <a:spAutoFit/>
              </a:bodyPr>
              <a:lstStyle/>
              <a:p>
                <a:r>
                  <a:rPr lang="en-US" altLang="zh-CN" sz="3200" dirty="0">
                    <a:solidFill>
                      <a:srgbClr val="FFFFFF"/>
                    </a:solidFill>
                  </a:rPr>
                  <a:t>06</a:t>
                </a:r>
                <a:endParaRPr lang="zh-CN" altLang="en-US" sz="3200" dirty="0">
                  <a:solidFill>
                    <a:srgbClr val="FFFFFF"/>
                  </a:solidFill>
                </a:endParaRPr>
              </a:p>
            </p:txBody>
          </p:sp>
        </p:grpSp>
        <p:sp>
          <p:nvSpPr>
            <p:cNvPr id="38" name="内容占位符 2"/>
            <p:cNvSpPr txBox="1"/>
            <p:nvPr/>
          </p:nvSpPr>
          <p:spPr>
            <a:xfrm>
              <a:off x="1081118" y="4450355"/>
              <a:ext cx="4704716" cy="6974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600" b="1" dirty="0">
                  <a:solidFill>
                    <a:srgbClr val="51597B"/>
                  </a:solidFill>
                  <a:latin typeface="微软雅黑" panose="020B0503020204020204" pitchFamily="34" charset="-122"/>
                  <a:ea typeface="微软雅黑" panose="020B0503020204020204" pitchFamily="34" charset="-122"/>
                </a:rPr>
                <a:t>Can view real-time voltage, current, power and other information</a:t>
              </a:r>
            </a:p>
          </p:txBody>
        </p:sp>
      </p:grpSp>
      <p:sp>
        <p:nvSpPr>
          <p:cNvPr id="42" name="椭圆 41"/>
          <p:cNvSpPr/>
          <p:nvPr/>
        </p:nvSpPr>
        <p:spPr>
          <a:xfrm>
            <a:off x="9315797" y="3322682"/>
            <a:ext cx="1001346" cy="1001346"/>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par>
                                <p:cTn id="23" presetID="21" presetClass="entr" presetSubtype="1" fill="hold" grpId="0" nodeType="withEffect">
                                  <p:stCondLst>
                                    <p:cond delay="1000"/>
                                  </p:stCondLst>
                                  <p:childTnLst>
                                    <p:set>
                                      <p:cBhvr>
                                        <p:cTn id="24" dur="1" fill="hold">
                                          <p:stCondLst>
                                            <p:cond delay="0"/>
                                          </p:stCondLst>
                                        </p:cTn>
                                        <p:tgtEl>
                                          <p:spTgt spid="42"/>
                                        </p:tgtEl>
                                        <p:attrNameLst>
                                          <p:attrName>style.visibility</p:attrName>
                                        </p:attrNameLst>
                                      </p:cBhvr>
                                      <p:to>
                                        <p:strVal val="visible"/>
                                      </p:to>
                                    </p:set>
                                    <p:animEffect transition="in" filter="wheel(1)">
                                      <p:cBhvr>
                                        <p:cTn id="25"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新建文件夹\微信图片_2020052010000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6299" y="294506"/>
            <a:ext cx="2934045" cy="6350011"/>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455139" y="2957409"/>
            <a:ext cx="1589276"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17</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1764956" y="4296402"/>
            <a:ext cx="2683876" cy="338554"/>
          </a:xfrm>
          <a:prstGeom prst="rect">
            <a:avLst/>
          </a:prstGeom>
        </p:spPr>
        <p:txBody>
          <a:bodyPr wrap="none">
            <a:spAutoFit/>
          </a:bodyPr>
          <a:lstStyle/>
          <a:p>
            <a:pPr algn="l"/>
            <a:r>
              <a:rPr lang="en-US" altLang="zh-CN" sz="1600" b="1" dirty="0">
                <a:solidFill>
                  <a:srgbClr val="51597B"/>
                </a:solidFill>
                <a:latin typeface="微软雅黑" panose="020B0503020204020204" pitchFamily="34" charset="-122"/>
                <a:ea typeface="微软雅黑" panose="020B0503020204020204" pitchFamily="34" charset="-122"/>
              </a:rPr>
              <a:t>APP </a:t>
            </a:r>
            <a:r>
              <a:rPr lang="zh-CN" altLang="en-US" sz="1600" b="1" dirty="0">
                <a:solidFill>
                  <a:srgbClr val="51597B"/>
                </a:solidFill>
                <a:latin typeface="微软雅黑" panose="020B0503020204020204" pitchFamily="34" charset="-122"/>
                <a:ea typeface="微软雅黑" panose="020B0503020204020204" pitchFamily="34" charset="-122"/>
              </a:rPr>
              <a:t>Power Inquiry Page</a:t>
            </a:r>
          </a:p>
        </p:txBody>
      </p:sp>
      <p:grpSp>
        <p:nvGrpSpPr>
          <p:cNvPr id="26" name="组合 25"/>
          <p:cNvGrpSpPr/>
          <p:nvPr/>
        </p:nvGrpSpPr>
        <p:grpSpPr>
          <a:xfrm>
            <a:off x="2172310" y="764704"/>
            <a:ext cx="5438140" cy="912430"/>
            <a:chOff x="145184" y="2331277"/>
            <a:chExt cx="5438140" cy="912430"/>
          </a:xfrm>
        </p:grpSpPr>
        <p:sp>
          <p:nvSpPr>
            <p:cNvPr id="27" name="内容占位符 2"/>
            <p:cNvSpPr txBox="1"/>
            <p:nvPr/>
          </p:nvSpPr>
          <p:spPr>
            <a:xfrm>
              <a:off x="1109749" y="2564957"/>
              <a:ext cx="4473575" cy="5791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400" b="1" dirty="0">
                  <a:solidFill>
                    <a:srgbClr val="51597B"/>
                  </a:solidFill>
                  <a:latin typeface="微软雅黑" panose="020B0503020204020204" pitchFamily="34" charset="-122"/>
                  <a:ea typeface="微软雅黑" panose="020B0503020204020204" pitchFamily="34" charset="-122"/>
                </a:rPr>
                <a:t>Can view the total accumulated power data</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DD5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584775"/>
              </a:xfrm>
              <a:prstGeom prst="rect">
                <a:avLst/>
              </a:prstGeom>
            </p:spPr>
            <p:txBody>
              <a:bodyPr wrap="none">
                <a:spAutoFit/>
              </a:bodyPr>
              <a:lstStyle/>
              <a:p>
                <a:r>
                  <a:rPr lang="en-US" altLang="zh-CN" sz="3200" dirty="0">
                    <a:solidFill>
                      <a:srgbClr val="FFFFFF"/>
                    </a:solidFill>
                  </a:rPr>
                  <a:t>07</a:t>
                </a:r>
                <a:endParaRPr lang="zh-CN" altLang="en-US" sz="3200" dirty="0">
                  <a:solidFill>
                    <a:srgbClr val="FFFFFF"/>
                  </a:solidFill>
                </a:endParaRPr>
              </a:p>
            </p:txBody>
          </p:sp>
        </p:grpSp>
      </p:grpSp>
      <p:grpSp>
        <p:nvGrpSpPr>
          <p:cNvPr id="31" name="组合 30"/>
          <p:cNvGrpSpPr/>
          <p:nvPr/>
        </p:nvGrpSpPr>
        <p:grpSpPr>
          <a:xfrm>
            <a:off x="2137152" y="1677134"/>
            <a:ext cx="5472607" cy="912430"/>
            <a:chOff x="143508" y="3316008"/>
            <a:chExt cx="5472608" cy="912430"/>
          </a:xfrm>
        </p:grpSpPr>
        <p:grpSp>
          <p:nvGrpSpPr>
            <p:cNvPr id="32" name="组合 31"/>
            <p:cNvGrpSpPr/>
            <p:nvPr/>
          </p:nvGrpSpPr>
          <p:grpSpPr>
            <a:xfrm>
              <a:off x="143508" y="3316008"/>
              <a:ext cx="876300" cy="912430"/>
              <a:chOff x="979424" y="2814907"/>
              <a:chExt cx="876300" cy="912430"/>
            </a:xfrm>
          </p:grpSpPr>
          <p:sp>
            <p:nvSpPr>
              <p:cNvPr id="34" name="任意多边形 89"/>
              <p:cNvSpPr/>
              <p:nvPr/>
            </p:nvSpPr>
            <p:spPr>
              <a:xfrm>
                <a:off x="9794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33529" y="3016611"/>
                <a:ext cx="601447" cy="584775"/>
              </a:xfrm>
              <a:prstGeom prst="rect">
                <a:avLst/>
              </a:prstGeom>
            </p:spPr>
            <p:txBody>
              <a:bodyPr wrap="none">
                <a:spAutoFit/>
              </a:bodyPr>
              <a:lstStyle/>
              <a:p>
                <a:r>
                  <a:rPr lang="en-US" altLang="zh-CN" sz="3200" dirty="0">
                    <a:solidFill>
                      <a:srgbClr val="FFFFFF"/>
                    </a:solidFill>
                  </a:rPr>
                  <a:t>08</a:t>
                </a:r>
                <a:endParaRPr lang="zh-CN" altLang="en-US" sz="3200" dirty="0">
                  <a:solidFill>
                    <a:srgbClr val="FFFFFF"/>
                  </a:solidFill>
                </a:endParaRPr>
              </a:p>
            </p:txBody>
          </p:sp>
        </p:grpSp>
        <p:sp>
          <p:nvSpPr>
            <p:cNvPr id="33" name="内容占位符 2"/>
            <p:cNvSpPr txBox="1"/>
            <p:nvPr/>
          </p:nvSpPr>
          <p:spPr>
            <a:xfrm>
              <a:off x="1143020" y="3483698"/>
              <a:ext cx="4473096"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600" b="1" dirty="0">
                  <a:solidFill>
                    <a:srgbClr val="51597B"/>
                  </a:solidFill>
                  <a:latin typeface="微软雅黑" panose="020B0503020204020204" pitchFamily="34" charset="-122"/>
                  <a:ea typeface="微软雅黑" panose="020B0503020204020204" pitchFamily="34" charset="-122"/>
                </a:rPr>
                <a:t>Can view day, month and year data</a:t>
              </a:r>
            </a:p>
          </p:txBody>
        </p:sp>
      </p:grpSp>
      <p:grpSp>
        <p:nvGrpSpPr>
          <p:cNvPr id="36" name="组合 35"/>
          <p:cNvGrpSpPr/>
          <p:nvPr/>
        </p:nvGrpSpPr>
        <p:grpSpPr>
          <a:xfrm>
            <a:off x="2142733" y="2557080"/>
            <a:ext cx="5106984" cy="912430"/>
            <a:chOff x="106368" y="4275873"/>
            <a:chExt cx="5106984" cy="912430"/>
          </a:xfrm>
        </p:grpSpPr>
        <p:grpSp>
          <p:nvGrpSpPr>
            <p:cNvPr id="37" name="组合 36"/>
            <p:cNvGrpSpPr/>
            <p:nvPr/>
          </p:nvGrpSpPr>
          <p:grpSpPr>
            <a:xfrm>
              <a:off x="106368" y="4275873"/>
              <a:ext cx="876300" cy="912430"/>
              <a:chOff x="4764024" y="2814907"/>
              <a:chExt cx="876300" cy="912430"/>
            </a:xfrm>
          </p:grpSpPr>
          <p:sp>
            <p:nvSpPr>
              <p:cNvPr id="39" name="任意多边形 95"/>
              <p:cNvSpPr/>
              <p:nvPr/>
            </p:nvSpPr>
            <p:spPr>
              <a:xfrm>
                <a:off x="47640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866489" y="3016611"/>
                <a:ext cx="601447" cy="584775"/>
              </a:xfrm>
              <a:prstGeom prst="rect">
                <a:avLst/>
              </a:prstGeom>
            </p:spPr>
            <p:txBody>
              <a:bodyPr wrap="none">
                <a:spAutoFit/>
              </a:bodyPr>
              <a:lstStyle/>
              <a:p>
                <a:r>
                  <a:rPr lang="en-US" altLang="zh-CN" sz="3200" dirty="0">
                    <a:solidFill>
                      <a:srgbClr val="FFFFFF"/>
                    </a:solidFill>
                  </a:rPr>
                  <a:t>09</a:t>
                </a:r>
                <a:endParaRPr lang="zh-CN" altLang="en-US" sz="3200" dirty="0">
                  <a:solidFill>
                    <a:srgbClr val="FFFFFF"/>
                  </a:solidFill>
                </a:endParaRPr>
              </a:p>
            </p:txBody>
          </p:sp>
        </p:grpSp>
        <p:sp>
          <p:nvSpPr>
            <p:cNvPr id="38" name="内容占位符 2"/>
            <p:cNvSpPr txBox="1"/>
            <p:nvPr/>
          </p:nvSpPr>
          <p:spPr>
            <a:xfrm>
              <a:off x="1081118" y="4450355"/>
              <a:ext cx="4132234" cy="6974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600" b="1" dirty="0">
                  <a:solidFill>
                    <a:srgbClr val="51597B"/>
                  </a:solidFill>
                  <a:latin typeface="微软雅黑" panose="020B0503020204020204" pitchFamily="34" charset="-122"/>
                  <a:ea typeface="微软雅黑" panose="020B0503020204020204" pitchFamily="34" charset="-122"/>
                </a:rPr>
                <a:t>Long press the display bar, the specific data will be displayed</a:t>
              </a:r>
            </a:p>
          </p:txBody>
        </p:sp>
      </p:grpSp>
      <p:sp>
        <p:nvSpPr>
          <p:cNvPr id="25" name="内容占位符 2"/>
          <p:cNvSpPr txBox="1"/>
          <p:nvPr/>
        </p:nvSpPr>
        <p:spPr>
          <a:xfrm>
            <a:off x="1416623" y="4760913"/>
            <a:ext cx="6336704" cy="1852815"/>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en-US" altLang="zh-CN" dirty="0"/>
              <a:t>        </a:t>
            </a:r>
            <a:r>
              <a:rPr dirty="0"/>
              <a:t>In the APP power query interface, you can view the total accumulated power data, you can view the power consumption data for a certain day, month, and year. Long press the data bar with your finger and the cumulative power consumption will be displayed at the top.</a:t>
            </a:r>
          </a:p>
          <a:p>
            <a:r>
              <a:rPr dirty="0"/>
              <a:t>         If you want to reset or reset the data, you can set the power reset operation through the main page, the operation will be introduced separately.</a:t>
            </a:r>
          </a:p>
          <a:p>
            <a:r>
              <a:rPr dirty="0"/>
              <a:t>       (Note: After the network is disconnected, the product will still measure the power consumption,)</a:t>
            </a:r>
            <a:r>
              <a:rPr lang="en-US" altLang="zh-CN" dirty="0"/>
              <a:t> </a:t>
            </a:r>
            <a:endParaRPr lang="en-US" altLang="zh-CN" sz="1200" dirty="0"/>
          </a:p>
        </p:txBody>
      </p:sp>
      <p:sp>
        <p:nvSpPr>
          <p:cNvPr id="22" name="椭圆 21"/>
          <p:cNvSpPr/>
          <p:nvPr/>
        </p:nvSpPr>
        <p:spPr>
          <a:xfrm>
            <a:off x="9201509" y="2258111"/>
            <a:ext cx="1001346" cy="1001346"/>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par>
                                <p:cTn id="23" presetID="21" presetClass="entr" presetSubtype="1" fill="hold" grpId="0" nodeType="withEffect">
                                  <p:stCondLst>
                                    <p:cond delay="100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新建文件夹\微信图片_202005201001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3121" y="241146"/>
            <a:ext cx="2960561" cy="6407397"/>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169452" y="2951495"/>
            <a:ext cx="1058344"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18</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sp>
        <p:nvSpPr>
          <p:cNvPr id="23" name="内容占位符 2"/>
          <p:cNvSpPr txBox="1"/>
          <p:nvPr/>
        </p:nvSpPr>
        <p:spPr>
          <a:xfrm>
            <a:off x="1416623" y="4760907"/>
            <a:ext cx="6336704" cy="972574"/>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en-US" altLang="zh-CN" dirty="0"/>
              <a:t>       </a:t>
            </a:r>
            <a:r>
              <a:rPr dirty="0"/>
              <a:t>After pulling down on the main page of the APP, the data of device temperature, remaining power, and total reverse active power can be displayed.</a:t>
            </a:r>
          </a:p>
          <a:p>
            <a:r>
              <a:rPr dirty="0"/>
              <a:t>         At the bottom right of the interface, there is a setting button. After entering, it will be the setting interface, which can set multiple protection values.</a:t>
            </a:r>
            <a:r>
              <a:rPr lang="en-US" altLang="zh-CN" dirty="0"/>
              <a:t>        </a:t>
            </a:r>
            <a:endParaRPr lang="en-US" altLang="zh-CN" sz="1200" dirty="0"/>
          </a:p>
        </p:txBody>
      </p:sp>
      <p:sp>
        <p:nvSpPr>
          <p:cNvPr id="24" name="矩形 23"/>
          <p:cNvSpPr/>
          <p:nvPr/>
        </p:nvSpPr>
        <p:spPr>
          <a:xfrm>
            <a:off x="1764956" y="4296402"/>
            <a:ext cx="1863780" cy="338554"/>
          </a:xfrm>
          <a:prstGeom prst="rect">
            <a:avLst/>
          </a:prstGeom>
        </p:spPr>
        <p:txBody>
          <a:bodyPr wrap="none">
            <a:spAutoFit/>
          </a:bodyPr>
          <a:lstStyle/>
          <a:p>
            <a:pPr algn="l"/>
            <a:r>
              <a:rPr lang="en-US" altLang="zh-CN" sz="1600" b="1" dirty="0">
                <a:solidFill>
                  <a:srgbClr val="51597B"/>
                </a:solidFill>
                <a:latin typeface="微软雅黑" panose="020B0503020204020204" pitchFamily="34" charset="-122"/>
                <a:ea typeface="微软雅黑" panose="020B0503020204020204" pitchFamily="34" charset="-122"/>
              </a:rPr>
              <a:t>APP </a:t>
            </a:r>
            <a:r>
              <a:rPr lang="zh-CN" altLang="en-US" sz="1600" b="1" dirty="0">
                <a:solidFill>
                  <a:srgbClr val="51597B"/>
                </a:solidFill>
                <a:latin typeface="微软雅黑" panose="020B0503020204020204" pitchFamily="34" charset="-122"/>
                <a:ea typeface="微软雅黑" panose="020B0503020204020204" pitchFamily="34" charset="-122"/>
              </a:rPr>
              <a:t>Home page</a:t>
            </a:r>
            <a:endParaRPr lang="en-US" altLang="zh-CN" sz="1600" b="1" dirty="0">
              <a:solidFill>
                <a:srgbClr val="51597B"/>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172309" y="764704"/>
            <a:ext cx="5365438" cy="912430"/>
            <a:chOff x="145184" y="2331277"/>
            <a:chExt cx="5365438" cy="912430"/>
          </a:xfrm>
        </p:grpSpPr>
        <p:sp>
          <p:nvSpPr>
            <p:cNvPr id="27" name="内容占位符 2"/>
            <p:cNvSpPr txBox="1"/>
            <p:nvPr/>
          </p:nvSpPr>
          <p:spPr>
            <a:xfrm>
              <a:off x="1109534" y="2564904"/>
              <a:ext cx="4401088"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600" b="1" dirty="0">
                  <a:solidFill>
                    <a:srgbClr val="51597B"/>
                  </a:solidFill>
                  <a:latin typeface="微软雅黑" panose="020B0503020204020204" pitchFamily="34" charset="-122"/>
                  <a:ea typeface="微软雅黑" panose="020B0503020204020204" pitchFamily="34" charset="-122"/>
                </a:rPr>
                <a:t>The main interface pulls down, there is the device temperature, remaining power, total reverse active power consumption。</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584775"/>
              </a:xfrm>
              <a:prstGeom prst="rect">
                <a:avLst/>
              </a:prstGeom>
            </p:spPr>
            <p:txBody>
              <a:bodyPr wrap="none">
                <a:spAutoFit/>
              </a:bodyPr>
              <a:lstStyle/>
              <a:p>
                <a:r>
                  <a:rPr lang="en-US" altLang="zh-CN" sz="3200" dirty="0">
                    <a:solidFill>
                      <a:srgbClr val="FFFFFF"/>
                    </a:solidFill>
                  </a:rPr>
                  <a:t>10</a:t>
                </a:r>
                <a:endParaRPr lang="zh-CN" altLang="en-US" sz="3200" dirty="0">
                  <a:solidFill>
                    <a:srgbClr val="FFFFFF"/>
                  </a:solidFill>
                </a:endParaRPr>
              </a:p>
            </p:txBody>
          </p:sp>
        </p:grpSp>
      </p:grpSp>
      <p:sp>
        <p:nvSpPr>
          <p:cNvPr id="25" name="椭圆 24"/>
          <p:cNvSpPr/>
          <p:nvPr/>
        </p:nvSpPr>
        <p:spPr>
          <a:xfrm>
            <a:off x="10443387" y="5731821"/>
            <a:ext cx="1001346" cy="1001346"/>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par>
                                <p:cTn id="13" presetID="21" presetClass="entr" presetSubtype="1" fill="hold" grpId="0" nodeType="withEffect">
                                  <p:stCondLst>
                                    <p:cond delay="100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esktop\新建文件夹\微信图片_202005201002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9795" y="166723"/>
            <a:ext cx="2927712" cy="6336304"/>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313248" y="2854202"/>
            <a:ext cx="1345932"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19</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sp>
        <p:nvSpPr>
          <p:cNvPr id="23" name="内容占位符 2"/>
          <p:cNvSpPr txBox="1"/>
          <p:nvPr/>
        </p:nvSpPr>
        <p:spPr>
          <a:xfrm>
            <a:off x="1416623" y="4760910"/>
            <a:ext cx="6336704" cy="1412694"/>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en-US" altLang="zh-CN" dirty="0"/>
              <a:t>        </a:t>
            </a:r>
            <a:r>
              <a:rPr dirty="0"/>
              <a:t>In the APP setting page, there are multiple circuit breaker settings, and thresholds can be set for multiple protection. Including power-on state setting, residual current test, residual current periodic test settings, </a:t>
            </a:r>
            <a:r>
              <a:rPr lang="en-US" dirty="0"/>
              <a:t>energy clearance</a:t>
            </a:r>
            <a:r>
              <a:rPr dirty="0"/>
              <a:t>, etc.</a:t>
            </a:r>
          </a:p>
          <a:p>
            <a:r>
              <a:rPr dirty="0"/>
              <a:t>         </a:t>
            </a:r>
            <a:r>
              <a:rPr lang="en-US" dirty="0"/>
              <a:t>Energy clearance</a:t>
            </a:r>
            <a:r>
              <a:rPr dirty="0"/>
              <a:t> is to reset all historical electricity consumption and restart calculation.</a:t>
            </a:r>
          </a:p>
          <a:p>
            <a:r>
              <a:rPr lang="en-US" altLang="zh-CN" dirty="0"/>
              <a:t>       </a:t>
            </a:r>
            <a:endParaRPr lang="en-US" altLang="zh-CN" sz="1200" dirty="0"/>
          </a:p>
        </p:txBody>
      </p:sp>
      <p:sp>
        <p:nvSpPr>
          <p:cNvPr id="24" name="矩形 23"/>
          <p:cNvSpPr/>
          <p:nvPr/>
        </p:nvSpPr>
        <p:spPr>
          <a:xfrm>
            <a:off x="1764957" y="4296402"/>
            <a:ext cx="2018181" cy="338554"/>
          </a:xfrm>
          <a:prstGeom prst="rect">
            <a:avLst/>
          </a:prstGeom>
        </p:spPr>
        <p:txBody>
          <a:bodyPr wrap="none">
            <a:spAutoFit/>
          </a:bodyPr>
          <a:lstStyle/>
          <a:p>
            <a:r>
              <a:rPr lang="en-US" altLang="zh-CN" sz="1600" b="1" dirty="0">
                <a:solidFill>
                  <a:srgbClr val="51597B"/>
                </a:solidFill>
                <a:latin typeface="微软雅黑" panose="020B0503020204020204" pitchFamily="34" charset="-122"/>
                <a:ea typeface="微软雅黑" panose="020B0503020204020204" pitchFamily="34" charset="-122"/>
              </a:rPr>
              <a:t>APP SET interface</a:t>
            </a:r>
          </a:p>
        </p:txBody>
      </p:sp>
      <p:grpSp>
        <p:nvGrpSpPr>
          <p:cNvPr id="26" name="组合 25"/>
          <p:cNvGrpSpPr/>
          <p:nvPr/>
        </p:nvGrpSpPr>
        <p:grpSpPr>
          <a:xfrm>
            <a:off x="2172309" y="764704"/>
            <a:ext cx="3537460" cy="912430"/>
            <a:chOff x="145184" y="2331277"/>
            <a:chExt cx="3537460" cy="912430"/>
          </a:xfrm>
        </p:grpSpPr>
        <p:sp>
          <p:nvSpPr>
            <p:cNvPr id="27" name="内容占位符 2"/>
            <p:cNvSpPr txBox="1"/>
            <p:nvPr/>
          </p:nvSpPr>
          <p:spPr>
            <a:xfrm>
              <a:off x="1109534" y="2564904"/>
              <a:ext cx="2573110"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600" b="1" dirty="0">
                  <a:solidFill>
                    <a:srgbClr val="51597B"/>
                  </a:solidFill>
                  <a:latin typeface="微软雅黑" panose="020B0503020204020204" pitchFamily="34" charset="-122"/>
                  <a:ea typeface="微软雅黑" panose="020B0503020204020204" pitchFamily="34" charset="-122"/>
                </a:rPr>
                <a:t>Power-on state setting</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B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584775"/>
              </a:xfrm>
              <a:prstGeom prst="rect">
                <a:avLst/>
              </a:prstGeom>
            </p:spPr>
            <p:txBody>
              <a:bodyPr wrap="none">
                <a:spAutoFit/>
              </a:bodyPr>
              <a:lstStyle/>
              <a:p>
                <a:r>
                  <a:rPr lang="en-US" altLang="zh-CN" sz="3200" dirty="0">
                    <a:solidFill>
                      <a:srgbClr val="FFFFFF"/>
                    </a:solidFill>
                  </a:rPr>
                  <a:t>11</a:t>
                </a:r>
                <a:endParaRPr lang="zh-CN" altLang="en-US" sz="3200" dirty="0">
                  <a:solidFill>
                    <a:srgbClr val="FFFFFF"/>
                  </a:solidFill>
                </a:endParaRPr>
              </a:p>
            </p:txBody>
          </p:sp>
        </p:grpSp>
      </p:grpSp>
      <p:grpSp>
        <p:nvGrpSpPr>
          <p:cNvPr id="31" name="组合 30"/>
          <p:cNvGrpSpPr/>
          <p:nvPr/>
        </p:nvGrpSpPr>
        <p:grpSpPr>
          <a:xfrm>
            <a:off x="2137147" y="1677134"/>
            <a:ext cx="5756824" cy="912430"/>
            <a:chOff x="143508" y="3316008"/>
            <a:chExt cx="5756824" cy="912430"/>
          </a:xfrm>
        </p:grpSpPr>
        <p:grpSp>
          <p:nvGrpSpPr>
            <p:cNvPr id="32" name="组合 31"/>
            <p:cNvGrpSpPr/>
            <p:nvPr/>
          </p:nvGrpSpPr>
          <p:grpSpPr>
            <a:xfrm>
              <a:off x="143508" y="3316008"/>
              <a:ext cx="876300" cy="912430"/>
              <a:chOff x="979424" y="2814907"/>
              <a:chExt cx="876300" cy="912430"/>
            </a:xfrm>
          </p:grpSpPr>
          <p:sp>
            <p:nvSpPr>
              <p:cNvPr id="34" name="任意多边形 89"/>
              <p:cNvSpPr/>
              <p:nvPr/>
            </p:nvSpPr>
            <p:spPr>
              <a:xfrm>
                <a:off x="9794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7B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33529" y="3016611"/>
                <a:ext cx="601447" cy="584775"/>
              </a:xfrm>
              <a:prstGeom prst="rect">
                <a:avLst/>
              </a:prstGeom>
            </p:spPr>
            <p:txBody>
              <a:bodyPr wrap="none">
                <a:spAutoFit/>
              </a:bodyPr>
              <a:lstStyle/>
              <a:p>
                <a:r>
                  <a:rPr lang="en-US" altLang="zh-CN" sz="3200" dirty="0">
                    <a:solidFill>
                      <a:srgbClr val="FFFFFF"/>
                    </a:solidFill>
                  </a:rPr>
                  <a:t>12</a:t>
                </a:r>
                <a:endParaRPr lang="zh-CN" altLang="en-US" sz="3200" dirty="0">
                  <a:solidFill>
                    <a:srgbClr val="FFFFFF"/>
                  </a:solidFill>
                </a:endParaRPr>
              </a:p>
            </p:txBody>
          </p:sp>
        </p:grpSp>
        <p:sp>
          <p:nvSpPr>
            <p:cNvPr id="33" name="内容占位符 2"/>
            <p:cNvSpPr txBox="1"/>
            <p:nvPr/>
          </p:nvSpPr>
          <p:spPr>
            <a:xfrm>
              <a:off x="1143020" y="3483698"/>
              <a:ext cx="4757312"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600" b="1" dirty="0">
                  <a:solidFill>
                    <a:srgbClr val="51597B"/>
                  </a:solidFill>
                  <a:latin typeface="微软雅黑" panose="020B0503020204020204" pitchFamily="34" charset="-122"/>
                  <a:ea typeface="微软雅黑" panose="020B0503020204020204" pitchFamily="34" charset="-122"/>
                </a:rPr>
                <a:t>Residual current test, residual current periodic test settings</a:t>
              </a:r>
            </a:p>
          </p:txBody>
        </p:sp>
      </p:grpSp>
      <p:grpSp>
        <p:nvGrpSpPr>
          <p:cNvPr id="36" name="组合 35"/>
          <p:cNvGrpSpPr/>
          <p:nvPr/>
        </p:nvGrpSpPr>
        <p:grpSpPr>
          <a:xfrm>
            <a:off x="2142736" y="2557080"/>
            <a:ext cx="4386903" cy="912430"/>
            <a:chOff x="106368" y="4275873"/>
            <a:chExt cx="4386904" cy="912430"/>
          </a:xfrm>
        </p:grpSpPr>
        <p:grpSp>
          <p:nvGrpSpPr>
            <p:cNvPr id="37" name="组合 36"/>
            <p:cNvGrpSpPr/>
            <p:nvPr/>
          </p:nvGrpSpPr>
          <p:grpSpPr>
            <a:xfrm>
              <a:off x="106368" y="4275873"/>
              <a:ext cx="876300" cy="912430"/>
              <a:chOff x="4764024" y="2814907"/>
              <a:chExt cx="876300" cy="912430"/>
            </a:xfrm>
          </p:grpSpPr>
          <p:sp>
            <p:nvSpPr>
              <p:cNvPr id="39" name="任意多边形 95"/>
              <p:cNvSpPr/>
              <p:nvPr/>
            </p:nvSpPr>
            <p:spPr>
              <a:xfrm>
                <a:off x="47640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ECB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912547" y="3007927"/>
                <a:ext cx="601447" cy="584775"/>
              </a:xfrm>
              <a:prstGeom prst="rect">
                <a:avLst/>
              </a:prstGeom>
            </p:spPr>
            <p:txBody>
              <a:bodyPr wrap="none">
                <a:spAutoFit/>
              </a:bodyPr>
              <a:lstStyle/>
              <a:p>
                <a:r>
                  <a:rPr lang="en-US" altLang="zh-CN" sz="3200" dirty="0">
                    <a:solidFill>
                      <a:srgbClr val="FFFFFF"/>
                    </a:solidFill>
                  </a:rPr>
                  <a:t>13</a:t>
                </a:r>
                <a:endParaRPr lang="zh-CN" altLang="en-US" sz="3200" dirty="0">
                  <a:solidFill>
                    <a:srgbClr val="FFFFFF"/>
                  </a:solidFill>
                </a:endParaRPr>
              </a:p>
            </p:txBody>
          </p:sp>
        </p:grpSp>
        <p:sp>
          <p:nvSpPr>
            <p:cNvPr id="38" name="内容占位符 2"/>
            <p:cNvSpPr txBox="1"/>
            <p:nvPr/>
          </p:nvSpPr>
          <p:spPr>
            <a:xfrm>
              <a:off x="1081118" y="4450355"/>
              <a:ext cx="3412154" cy="6974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1600" b="1" dirty="0">
                  <a:solidFill>
                    <a:srgbClr val="51597B"/>
                  </a:solidFill>
                  <a:latin typeface="微软雅黑" panose="020B0503020204020204" pitchFamily="34" charset="-122"/>
                  <a:ea typeface="微软雅黑" panose="020B0503020204020204" pitchFamily="34" charset="-122"/>
                </a:rPr>
                <a:t>Energy clearance</a:t>
              </a:r>
            </a:p>
          </p:txBody>
        </p:sp>
      </p:grpSp>
      <p:sp>
        <p:nvSpPr>
          <p:cNvPr id="41" name="椭圆 40"/>
          <p:cNvSpPr/>
          <p:nvPr/>
        </p:nvSpPr>
        <p:spPr>
          <a:xfrm>
            <a:off x="7880738" y="2840888"/>
            <a:ext cx="1944216" cy="623412"/>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par>
                                <p:cTn id="23" presetID="21" presetClass="entr" presetSubtype="1" fill="hold" grpId="0" nodeType="withEffect">
                                  <p:stCondLst>
                                    <p:cond delay="1000"/>
                                  </p:stCondLst>
                                  <p:childTnLst>
                                    <p:set>
                                      <p:cBhvr>
                                        <p:cTn id="24" dur="1" fill="hold">
                                          <p:stCondLst>
                                            <p:cond delay="0"/>
                                          </p:stCondLst>
                                        </p:cTn>
                                        <p:tgtEl>
                                          <p:spTgt spid="41"/>
                                        </p:tgtEl>
                                        <p:attrNameLst>
                                          <p:attrName>style.visibility</p:attrName>
                                        </p:attrNameLst>
                                      </p:cBhvr>
                                      <p:to>
                                        <p:strVal val="visible"/>
                                      </p:to>
                                    </p:set>
                                    <p:animEffect transition="in" filter="wheel(1)">
                                      <p:cBhvr>
                                        <p:cTn id="2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Admin\Desktop\新建文件夹\微信图片_202005201002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3811" y="55282"/>
            <a:ext cx="2927712" cy="6336304"/>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313248" y="2931023"/>
            <a:ext cx="1345932"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20</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2172314" y="764704"/>
            <a:ext cx="4986019" cy="912430"/>
            <a:chOff x="145184" y="2331277"/>
            <a:chExt cx="4986020" cy="912430"/>
          </a:xfrm>
        </p:grpSpPr>
        <p:sp>
          <p:nvSpPr>
            <p:cNvPr id="42" name="内容占位符 2"/>
            <p:cNvSpPr txBox="1"/>
            <p:nvPr/>
          </p:nvSpPr>
          <p:spPr>
            <a:xfrm>
              <a:off x="1109749" y="2564957"/>
              <a:ext cx="4021455" cy="5791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600" b="1" dirty="0">
                  <a:solidFill>
                    <a:srgbClr val="51597B"/>
                  </a:solidFill>
                  <a:latin typeface="微软雅黑" panose="020B0503020204020204" pitchFamily="34" charset="-122"/>
                  <a:ea typeface="微软雅黑" panose="020B0503020204020204" pitchFamily="34" charset="-122"/>
                </a:rPr>
                <a:t>Residual current trip to unlock</a:t>
              </a:r>
            </a:p>
          </p:txBody>
        </p:sp>
        <p:grpSp>
          <p:nvGrpSpPr>
            <p:cNvPr id="43" name="组合 42"/>
            <p:cNvGrpSpPr/>
            <p:nvPr/>
          </p:nvGrpSpPr>
          <p:grpSpPr>
            <a:xfrm>
              <a:off x="145184" y="2331277"/>
              <a:ext cx="876300" cy="912430"/>
              <a:chOff x="947674" y="1323332"/>
              <a:chExt cx="876300" cy="912430"/>
            </a:xfrm>
          </p:grpSpPr>
          <p:sp>
            <p:nvSpPr>
              <p:cNvPr id="44"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DD5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102970" y="1491010"/>
                <a:ext cx="601447" cy="584775"/>
              </a:xfrm>
              <a:prstGeom prst="rect">
                <a:avLst/>
              </a:prstGeom>
            </p:spPr>
            <p:txBody>
              <a:bodyPr wrap="none">
                <a:spAutoFit/>
              </a:bodyPr>
              <a:lstStyle/>
              <a:p>
                <a:r>
                  <a:rPr lang="en-US" altLang="zh-CN" sz="3200" dirty="0">
                    <a:solidFill>
                      <a:srgbClr val="FFFFFF"/>
                    </a:solidFill>
                  </a:rPr>
                  <a:t>14</a:t>
                </a:r>
                <a:endParaRPr lang="zh-CN" altLang="en-US" sz="3200" dirty="0">
                  <a:solidFill>
                    <a:srgbClr val="FFFFFF"/>
                  </a:solidFill>
                </a:endParaRPr>
              </a:p>
            </p:txBody>
          </p:sp>
        </p:grpSp>
      </p:grpSp>
      <p:grpSp>
        <p:nvGrpSpPr>
          <p:cNvPr id="46" name="组合 45"/>
          <p:cNvGrpSpPr/>
          <p:nvPr/>
        </p:nvGrpSpPr>
        <p:grpSpPr>
          <a:xfrm>
            <a:off x="2137152" y="1677134"/>
            <a:ext cx="5472607" cy="912430"/>
            <a:chOff x="143508" y="3316008"/>
            <a:chExt cx="5472608" cy="912430"/>
          </a:xfrm>
        </p:grpSpPr>
        <p:grpSp>
          <p:nvGrpSpPr>
            <p:cNvPr id="47" name="组合 46"/>
            <p:cNvGrpSpPr/>
            <p:nvPr/>
          </p:nvGrpSpPr>
          <p:grpSpPr>
            <a:xfrm>
              <a:off x="143508" y="3316008"/>
              <a:ext cx="876300" cy="912430"/>
              <a:chOff x="979424" y="2814907"/>
              <a:chExt cx="876300" cy="912430"/>
            </a:xfrm>
          </p:grpSpPr>
          <p:sp>
            <p:nvSpPr>
              <p:cNvPr id="49" name="任意多边形 89"/>
              <p:cNvSpPr/>
              <p:nvPr/>
            </p:nvSpPr>
            <p:spPr>
              <a:xfrm>
                <a:off x="9794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133529" y="3016611"/>
                <a:ext cx="601447" cy="584775"/>
              </a:xfrm>
              <a:prstGeom prst="rect">
                <a:avLst/>
              </a:prstGeom>
            </p:spPr>
            <p:txBody>
              <a:bodyPr wrap="none">
                <a:spAutoFit/>
              </a:bodyPr>
              <a:lstStyle/>
              <a:p>
                <a:r>
                  <a:rPr lang="en-US" altLang="zh-CN" sz="3200" dirty="0">
                    <a:solidFill>
                      <a:srgbClr val="FFFFFF"/>
                    </a:solidFill>
                  </a:rPr>
                  <a:t>15</a:t>
                </a:r>
                <a:endParaRPr lang="zh-CN" altLang="en-US" sz="3200" dirty="0">
                  <a:solidFill>
                    <a:srgbClr val="FFFFFF"/>
                  </a:solidFill>
                </a:endParaRPr>
              </a:p>
            </p:txBody>
          </p:sp>
        </p:grpSp>
        <p:sp>
          <p:nvSpPr>
            <p:cNvPr id="48" name="内容占位符 2"/>
            <p:cNvSpPr txBox="1"/>
            <p:nvPr/>
          </p:nvSpPr>
          <p:spPr>
            <a:xfrm>
              <a:off x="1143020" y="3483698"/>
              <a:ext cx="4473096"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2000" b="1" dirty="0">
                  <a:solidFill>
                    <a:srgbClr val="51597B"/>
                  </a:solidFill>
                  <a:latin typeface="微软雅黑" panose="020B0503020204020204" pitchFamily="34" charset="-122"/>
                  <a:ea typeface="微软雅黑" panose="020B0503020204020204" pitchFamily="34" charset="-122"/>
                </a:rPr>
                <a:t>Kid Lock</a:t>
              </a:r>
            </a:p>
          </p:txBody>
        </p:sp>
      </p:grpSp>
      <p:grpSp>
        <p:nvGrpSpPr>
          <p:cNvPr id="51" name="组合 50"/>
          <p:cNvGrpSpPr/>
          <p:nvPr/>
        </p:nvGrpSpPr>
        <p:grpSpPr>
          <a:xfrm>
            <a:off x="2142731" y="2557080"/>
            <a:ext cx="6043088" cy="912430"/>
            <a:chOff x="106368" y="4275873"/>
            <a:chExt cx="6043088" cy="912430"/>
          </a:xfrm>
        </p:grpSpPr>
        <p:grpSp>
          <p:nvGrpSpPr>
            <p:cNvPr id="52" name="组合 51"/>
            <p:cNvGrpSpPr/>
            <p:nvPr/>
          </p:nvGrpSpPr>
          <p:grpSpPr>
            <a:xfrm>
              <a:off x="106368" y="4275873"/>
              <a:ext cx="876300" cy="912430"/>
              <a:chOff x="4764024" y="2814907"/>
              <a:chExt cx="876300" cy="912430"/>
            </a:xfrm>
          </p:grpSpPr>
          <p:sp>
            <p:nvSpPr>
              <p:cNvPr id="54" name="任意多边形 95"/>
              <p:cNvSpPr/>
              <p:nvPr/>
            </p:nvSpPr>
            <p:spPr>
              <a:xfrm>
                <a:off x="47640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4866489" y="3016611"/>
                <a:ext cx="601447" cy="584775"/>
              </a:xfrm>
              <a:prstGeom prst="rect">
                <a:avLst/>
              </a:prstGeom>
            </p:spPr>
            <p:txBody>
              <a:bodyPr wrap="none">
                <a:spAutoFit/>
              </a:bodyPr>
              <a:lstStyle/>
              <a:p>
                <a:r>
                  <a:rPr lang="en-US" altLang="zh-CN" sz="3200" dirty="0">
                    <a:solidFill>
                      <a:srgbClr val="FFFFFF"/>
                    </a:solidFill>
                  </a:rPr>
                  <a:t>16</a:t>
                </a:r>
                <a:endParaRPr lang="zh-CN" altLang="en-US" sz="3200" dirty="0">
                  <a:solidFill>
                    <a:srgbClr val="FFFFFF"/>
                  </a:solidFill>
                </a:endParaRPr>
              </a:p>
            </p:txBody>
          </p:sp>
        </p:grpSp>
        <p:sp>
          <p:nvSpPr>
            <p:cNvPr id="53" name="内容占位符 2"/>
            <p:cNvSpPr txBox="1"/>
            <p:nvPr/>
          </p:nvSpPr>
          <p:spPr>
            <a:xfrm>
              <a:off x="1081118" y="4450355"/>
              <a:ext cx="5068338" cy="6974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600" b="1" dirty="0">
                  <a:solidFill>
                    <a:srgbClr val="51597B"/>
                  </a:solidFill>
                  <a:latin typeface="微软雅黑" panose="020B0503020204020204" pitchFamily="34" charset="-122"/>
                  <a:ea typeface="微软雅黑" panose="020B0503020204020204" pitchFamily="34" charset="-122"/>
                </a:rPr>
                <a:t>Overvoltage and undervoltage </a:t>
              </a:r>
              <a:r>
                <a:rPr lang="en-US" altLang="zh-CN" sz="1600" b="1" dirty="0">
                  <a:solidFill>
                    <a:srgbClr val="51597B"/>
                  </a:solidFill>
                  <a:latin typeface="微软雅黑" panose="020B0503020204020204" pitchFamily="34" charset="-122"/>
                  <a:ea typeface="微软雅黑" panose="020B0503020204020204" pitchFamily="34" charset="-122"/>
                </a:rPr>
                <a:t>,</a:t>
              </a:r>
              <a:r>
                <a:rPr lang="zh-CN" altLang="en-US" sz="1600" b="1" dirty="0">
                  <a:solidFill>
                    <a:srgbClr val="51597B"/>
                  </a:solidFill>
                  <a:latin typeface="微软雅黑" panose="020B0503020204020204" pitchFamily="34" charset="-122"/>
                  <a:ea typeface="微软雅黑" panose="020B0503020204020204" pitchFamily="34" charset="-122"/>
                </a:rPr>
                <a:t>overcurrent threshold settings</a:t>
              </a:r>
            </a:p>
          </p:txBody>
        </p:sp>
      </p:grpSp>
      <p:sp>
        <p:nvSpPr>
          <p:cNvPr id="56" name="椭圆 55"/>
          <p:cNvSpPr/>
          <p:nvPr/>
        </p:nvSpPr>
        <p:spPr>
          <a:xfrm>
            <a:off x="7966065" y="3573023"/>
            <a:ext cx="3223206" cy="797033"/>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
        <p:nvSpPr>
          <p:cNvPr id="26" name="内容占位符 2"/>
          <p:cNvSpPr txBox="1"/>
          <p:nvPr/>
        </p:nvSpPr>
        <p:spPr>
          <a:xfrm>
            <a:off x="1416623" y="4760913"/>
            <a:ext cx="6336704" cy="1632755"/>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en-US" altLang="zh-CN" dirty="0"/>
              <a:t>        </a:t>
            </a:r>
            <a:r>
              <a:rPr dirty="0"/>
              <a:t>In the APP settings page, it also has residual current trip unlock, child lock setting, overvoltage threshold setting, undervoltage threshold setting, overcurrent threshold setting, residual current threshold setting, product temperature threshold setting, electricity price unit price simulation setting, simulated power charge Set up, arrears trip open setting.</a:t>
            </a:r>
          </a:p>
          <a:p>
            <a:r>
              <a:rPr dirty="0"/>
              <a:t>         When the child lock function is turned on, both the button interface and the main page of the APP will be locked and cannot be operated, preventing children or unrelated persons from triggering at will.</a:t>
            </a:r>
            <a:r>
              <a:rPr lang="en-US" altLang="zh-CN" dirty="0"/>
              <a:t>       </a:t>
            </a:r>
            <a:endParaRPr lang="en-US" altLang="zh-CN" sz="1200" dirty="0"/>
          </a:p>
        </p:txBody>
      </p:sp>
      <p:sp>
        <p:nvSpPr>
          <p:cNvPr id="27" name="矩形 26"/>
          <p:cNvSpPr/>
          <p:nvPr/>
        </p:nvSpPr>
        <p:spPr>
          <a:xfrm>
            <a:off x="1764957" y="4296402"/>
            <a:ext cx="2018181" cy="338554"/>
          </a:xfrm>
          <a:prstGeom prst="rect">
            <a:avLst/>
          </a:prstGeom>
        </p:spPr>
        <p:txBody>
          <a:bodyPr wrap="none">
            <a:spAutoFit/>
          </a:bodyPr>
          <a:lstStyle/>
          <a:p>
            <a:r>
              <a:rPr lang="en-US" altLang="zh-CN" sz="1600" b="1" dirty="0">
                <a:solidFill>
                  <a:srgbClr val="51597B"/>
                </a:solidFill>
                <a:latin typeface="微软雅黑" panose="020B0503020204020204" pitchFamily="34" charset="-122"/>
                <a:ea typeface="微软雅黑" panose="020B0503020204020204" pitchFamily="34" charset="-122"/>
              </a:rPr>
              <a:t>APP SET interface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up)">
                                      <p:cBhvr>
                                        <p:cTn id="17" dur="500"/>
                                        <p:tgtEl>
                                          <p:spTgt spid="51"/>
                                        </p:tgtEl>
                                      </p:cBhvr>
                                    </p:animEffect>
                                  </p:childTnLst>
                                </p:cTn>
                              </p:par>
                              <p:par>
                                <p:cTn id="18" presetID="21" presetClass="entr" presetSubtype="1" fill="hold" grpId="0" nodeType="withEffect">
                                  <p:stCondLst>
                                    <p:cond delay="1000"/>
                                  </p:stCondLst>
                                  <p:childTnLst>
                                    <p:set>
                                      <p:cBhvr>
                                        <p:cTn id="19" dur="1" fill="hold">
                                          <p:stCondLst>
                                            <p:cond delay="0"/>
                                          </p:stCondLst>
                                        </p:cTn>
                                        <p:tgtEl>
                                          <p:spTgt spid="56"/>
                                        </p:tgtEl>
                                        <p:attrNameLst>
                                          <p:attrName>style.visibility</p:attrName>
                                        </p:attrNameLst>
                                      </p:cBhvr>
                                      <p:to>
                                        <p:strVal val="visible"/>
                                      </p:to>
                                    </p:set>
                                    <p:animEffect transition="in" filter="wheel(1)">
                                      <p:cBhvr>
                                        <p:cTn id="20" dur="2000"/>
                                        <p:tgtEl>
                                          <p:spTgt spid="5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esktop\新建文件夹\微信图片_202005201005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7832" y="138139"/>
            <a:ext cx="2962151" cy="6410838"/>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151946" y="2891740"/>
            <a:ext cx="1023328"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21</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172309" y="764704"/>
            <a:ext cx="5365438" cy="912430"/>
            <a:chOff x="145184" y="2331277"/>
            <a:chExt cx="5365438" cy="912430"/>
          </a:xfrm>
        </p:grpSpPr>
        <p:sp>
          <p:nvSpPr>
            <p:cNvPr id="27" name="内容占位符 2"/>
            <p:cNvSpPr txBox="1"/>
            <p:nvPr/>
          </p:nvSpPr>
          <p:spPr>
            <a:xfrm>
              <a:off x="1109534" y="2564904"/>
              <a:ext cx="4401088"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600" b="1" dirty="0">
                  <a:solidFill>
                    <a:srgbClr val="51597B"/>
                  </a:solidFill>
                  <a:latin typeface="微软雅黑" panose="020B0503020204020204" pitchFamily="34" charset="-122"/>
                  <a:ea typeface="微软雅黑" panose="020B0503020204020204" pitchFamily="34" charset="-122"/>
                </a:rPr>
                <a:t>Residual current threshold setting</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584775"/>
              </a:xfrm>
              <a:prstGeom prst="rect">
                <a:avLst/>
              </a:prstGeom>
            </p:spPr>
            <p:txBody>
              <a:bodyPr wrap="none">
                <a:spAutoFit/>
              </a:bodyPr>
              <a:lstStyle/>
              <a:p>
                <a:r>
                  <a:rPr lang="en-US" altLang="zh-CN" sz="3200" dirty="0">
                    <a:solidFill>
                      <a:srgbClr val="FFFFFF"/>
                    </a:solidFill>
                  </a:rPr>
                  <a:t>17</a:t>
                </a:r>
                <a:endParaRPr lang="zh-CN" altLang="en-US" sz="3200" dirty="0">
                  <a:solidFill>
                    <a:srgbClr val="FFFFFF"/>
                  </a:solidFill>
                </a:endParaRPr>
              </a:p>
            </p:txBody>
          </p:sp>
        </p:grpSp>
      </p:grpSp>
      <p:grpSp>
        <p:nvGrpSpPr>
          <p:cNvPr id="13" name="组合 12"/>
          <p:cNvGrpSpPr/>
          <p:nvPr/>
        </p:nvGrpSpPr>
        <p:grpSpPr>
          <a:xfrm>
            <a:off x="2137147" y="1693644"/>
            <a:ext cx="5756824" cy="912430"/>
            <a:chOff x="143508" y="3316008"/>
            <a:chExt cx="5756824" cy="912430"/>
          </a:xfrm>
        </p:grpSpPr>
        <p:grpSp>
          <p:nvGrpSpPr>
            <p:cNvPr id="14" name="组合 13"/>
            <p:cNvGrpSpPr/>
            <p:nvPr/>
          </p:nvGrpSpPr>
          <p:grpSpPr>
            <a:xfrm>
              <a:off x="143508" y="3316008"/>
              <a:ext cx="876300" cy="912430"/>
              <a:chOff x="979424" y="2814907"/>
              <a:chExt cx="876300" cy="912430"/>
            </a:xfrm>
          </p:grpSpPr>
          <p:sp>
            <p:nvSpPr>
              <p:cNvPr id="16" name="任意多边形 89"/>
              <p:cNvSpPr/>
              <p:nvPr/>
            </p:nvSpPr>
            <p:spPr>
              <a:xfrm>
                <a:off x="9794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7B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133529" y="3016611"/>
                <a:ext cx="601447" cy="584775"/>
              </a:xfrm>
              <a:prstGeom prst="rect">
                <a:avLst/>
              </a:prstGeom>
            </p:spPr>
            <p:txBody>
              <a:bodyPr wrap="none">
                <a:spAutoFit/>
              </a:bodyPr>
              <a:lstStyle/>
              <a:p>
                <a:r>
                  <a:rPr lang="en-US" altLang="zh-CN" sz="3200" dirty="0">
                    <a:solidFill>
                      <a:srgbClr val="FFFFFF"/>
                    </a:solidFill>
                  </a:rPr>
                  <a:t>18</a:t>
                </a:r>
                <a:endParaRPr lang="zh-CN" altLang="en-US" sz="3200" dirty="0">
                  <a:solidFill>
                    <a:srgbClr val="FFFFFF"/>
                  </a:solidFill>
                </a:endParaRPr>
              </a:p>
            </p:txBody>
          </p:sp>
        </p:grpSp>
        <p:sp>
          <p:nvSpPr>
            <p:cNvPr id="15" name="内容占位符 2"/>
            <p:cNvSpPr txBox="1"/>
            <p:nvPr/>
          </p:nvSpPr>
          <p:spPr>
            <a:xfrm>
              <a:off x="1143020" y="3483698"/>
              <a:ext cx="4757312"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600" b="1" dirty="0">
                  <a:solidFill>
                    <a:srgbClr val="51597B"/>
                  </a:solidFill>
                  <a:latin typeface="微软雅黑" panose="020B0503020204020204" pitchFamily="34" charset="-122"/>
                  <a:ea typeface="微软雅黑" panose="020B0503020204020204" pitchFamily="34" charset="-122"/>
                </a:rPr>
                <a:t>Product temperature threshold setting</a:t>
              </a:r>
            </a:p>
          </p:txBody>
        </p:sp>
      </p:grpSp>
      <p:grpSp>
        <p:nvGrpSpPr>
          <p:cNvPr id="18" name="组合 17"/>
          <p:cNvGrpSpPr/>
          <p:nvPr/>
        </p:nvGrpSpPr>
        <p:grpSpPr>
          <a:xfrm>
            <a:off x="2142736" y="2557080"/>
            <a:ext cx="5610595" cy="912430"/>
            <a:chOff x="106368" y="4275873"/>
            <a:chExt cx="5610596" cy="912430"/>
          </a:xfrm>
        </p:grpSpPr>
        <p:grpSp>
          <p:nvGrpSpPr>
            <p:cNvPr id="19" name="组合 18"/>
            <p:cNvGrpSpPr/>
            <p:nvPr/>
          </p:nvGrpSpPr>
          <p:grpSpPr>
            <a:xfrm>
              <a:off x="106368" y="4275873"/>
              <a:ext cx="876300" cy="912430"/>
              <a:chOff x="4764024" y="2814907"/>
              <a:chExt cx="876300" cy="912430"/>
            </a:xfrm>
          </p:grpSpPr>
          <p:sp>
            <p:nvSpPr>
              <p:cNvPr id="21" name="任意多边形 95"/>
              <p:cNvSpPr/>
              <p:nvPr/>
            </p:nvSpPr>
            <p:spPr>
              <a:xfrm>
                <a:off x="47640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ECB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866489" y="3016611"/>
                <a:ext cx="601447" cy="584775"/>
              </a:xfrm>
              <a:prstGeom prst="rect">
                <a:avLst/>
              </a:prstGeom>
            </p:spPr>
            <p:txBody>
              <a:bodyPr wrap="none">
                <a:spAutoFit/>
              </a:bodyPr>
              <a:lstStyle/>
              <a:p>
                <a:r>
                  <a:rPr lang="en-US" altLang="zh-CN" sz="3200" dirty="0">
                    <a:solidFill>
                      <a:srgbClr val="FFFFFF"/>
                    </a:solidFill>
                  </a:rPr>
                  <a:t>19</a:t>
                </a:r>
                <a:endParaRPr lang="zh-CN" altLang="en-US" sz="3200" dirty="0">
                  <a:solidFill>
                    <a:srgbClr val="FFFFFF"/>
                  </a:solidFill>
                </a:endParaRPr>
              </a:p>
            </p:txBody>
          </p:sp>
        </p:grpSp>
        <p:sp>
          <p:nvSpPr>
            <p:cNvPr id="20" name="内容占位符 2"/>
            <p:cNvSpPr txBox="1"/>
            <p:nvPr/>
          </p:nvSpPr>
          <p:spPr>
            <a:xfrm>
              <a:off x="1081118" y="4450355"/>
              <a:ext cx="4635846" cy="6974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600" b="1" dirty="0">
                  <a:solidFill>
                    <a:srgbClr val="51597B"/>
                  </a:solidFill>
                  <a:latin typeface="微软雅黑" panose="020B0503020204020204" pitchFamily="34" charset="-122"/>
                  <a:ea typeface="微软雅黑" panose="020B0503020204020204" pitchFamily="34" charset="-122"/>
                </a:rPr>
                <a:t>Power recharge, arrears trip settings</a:t>
              </a:r>
            </a:p>
          </p:txBody>
        </p:sp>
      </p:grpSp>
      <p:sp>
        <p:nvSpPr>
          <p:cNvPr id="33" name="椭圆 32"/>
          <p:cNvSpPr/>
          <p:nvPr/>
        </p:nvSpPr>
        <p:spPr>
          <a:xfrm>
            <a:off x="8166419" y="5372932"/>
            <a:ext cx="2020041" cy="626058"/>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
        <p:nvSpPr>
          <p:cNvPr id="34" name="内容占位符 2"/>
          <p:cNvSpPr txBox="1"/>
          <p:nvPr/>
        </p:nvSpPr>
        <p:spPr>
          <a:xfrm>
            <a:off x="1416623" y="4760907"/>
            <a:ext cx="6336704" cy="1192634"/>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en-US" altLang="zh-CN" dirty="0"/>
              <a:t>        </a:t>
            </a:r>
            <a:r>
              <a:rPr dirty="0"/>
              <a:t>After pulling down on the APP settings page, it has settings such as power recharge and tripping of arrears. Here you can simulate the power recharge. After the arrears trip is turned on, the power used by the load will be deducted from the power recharge. After the deduction, the product will trip. Applicable to rental houses, shops, commercial streets and other places.</a:t>
            </a:r>
            <a:r>
              <a:rPr lang="en-US" altLang="zh-CN" dirty="0"/>
              <a:t>       </a:t>
            </a:r>
            <a:endParaRPr lang="en-US" altLang="zh-CN" sz="1200" dirty="0"/>
          </a:p>
        </p:txBody>
      </p:sp>
      <p:sp>
        <p:nvSpPr>
          <p:cNvPr id="35" name="矩形 34"/>
          <p:cNvSpPr/>
          <p:nvPr/>
        </p:nvSpPr>
        <p:spPr>
          <a:xfrm>
            <a:off x="1764957" y="4296402"/>
            <a:ext cx="2018181" cy="338554"/>
          </a:xfrm>
          <a:prstGeom prst="rect">
            <a:avLst/>
          </a:prstGeom>
        </p:spPr>
        <p:txBody>
          <a:bodyPr wrap="none">
            <a:spAutoFit/>
          </a:bodyPr>
          <a:lstStyle/>
          <a:p>
            <a:r>
              <a:rPr lang="en-US" altLang="zh-CN" sz="1600" b="1" dirty="0">
                <a:solidFill>
                  <a:srgbClr val="51597B"/>
                </a:solidFill>
                <a:latin typeface="微软雅黑" panose="020B0503020204020204" pitchFamily="34" charset="-122"/>
                <a:ea typeface="微软雅黑" panose="020B0503020204020204" pitchFamily="34" charset="-122"/>
              </a:rPr>
              <a:t>APP SET interface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par>
                                <p:cTn id="18" presetID="21" presetClass="entr" presetSubtype="1" fill="hold" grpId="0" nodeType="withEffect">
                                  <p:stCondLst>
                                    <p:cond delay="1000"/>
                                  </p:stCondLst>
                                  <p:childTnLst>
                                    <p:set>
                                      <p:cBhvr>
                                        <p:cTn id="19" dur="1" fill="hold">
                                          <p:stCondLst>
                                            <p:cond delay="0"/>
                                          </p:stCondLst>
                                        </p:cTn>
                                        <p:tgtEl>
                                          <p:spTgt spid="33"/>
                                        </p:tgtEl>
                                        <p:attrNameLst>
                                          <p:attrName>style.visibility</p:attrName>
                                        </p:attrNameLst>
                                      </p:cBhvr>
                                      <p:to>
                                        <p:strVal val="visible"/>
                                      </p:to>
                                    </p:set>
                                    <p:animEffect transition="in" filter="wheel(1)">
                                      <p:cBhvr>
                                        <p:cTn id="20" dur="2000"/>
                                        <p:tgtEl>
                                          <p:spTgt spid="3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Users\Admin\Desktop\新建文件夹\微信图片_202005201010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869" y="240960"/>
            <a:ext cx="2861353" cy="619268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Admin\Desktop\新建文件夹\微信图片_202005201005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9345" y="240968"/>
            <a:ext cx="2388384" cy="4419725"/>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156221" y="2977181"/>
            <a:ext cx="1031877"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22</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sp>
        <p:nvSpPr>
          <p:cNvPr id="23" name="内容占位符 2"/>
          <p:cNvSpPr txBox="1"/>
          <p:nvPr/>
        </p:nvSpPr>
        <p:spPr>
          <a:xfrm>
            <a:off x="1416623" y="4760911"/>
            <a:ext cx="6336704" cy="1192634"/>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en-US" altLang="zh-CN" dirty="0"/>
              <a:t>        </a:t>
            </a:r>
            <a:r>
              <a:rPr dirty="0"/>
              <a:t>In the APP setting page, there is protection for the temperature setting of the product. The interface is shown on the right. After clicking the temperature threshold, the APP interface will pop up the temperature threshold setting interface.</a:t>
            </a:r>
          </a:p>
          <a:p>
            <a:r>
              <a:rPr dirty="0"/>
              <a:t>         Including the temperature value set on the temperature threshold, including whether to open the alarm, including whether to open the </a:t>
            </a:r>
            <a:r>
              <a:rPr lang="en-US" dirty="0"/>
              <a:t>ON/OFF</a:t>
            </a:r>
            <a:r>
              <a:rPr dirty="0"/>
              <a:t> protection.</a:t>
            </a:r>
          </a:p>
        </p:txBody>
      </p:sp>
      <p:sp>
        <p:nvSpPr>
          <p:cNvPr id="24" name="矩形 23"/>
          <p:cNvSpPr/>
          <p:nvPr/>
        </p:nvSpPr>
        <p:spPr>
          <a:xfrm>
            <a:off x="1764957" y="4296402"/>
            <a:ext cx="2018181" cy="338554"/>
          </a:xfrm>
          <a:prstGeom prst="rect">
            <a:avLst/>
          </a:prstGeom>
        </p:spPr>
        <p:txBody>
          <a:bodyPr wrap="none">
            <a:spAutoFit/>
          </a:bodyPr>
          <a:lstStyle/>
          <a:p>
            <a:r>
              <a:rPr lang="en-US" altLang="zh-CN" sz="1600" b="1" dirty="0">
                <a:solidFill>
                  <a:srgbClr val="51597B"/>
                </a:solidFill>
                <a:latin typeface="微软雅黑" panose="020B0503020204020204" pitchFamily="34" charset="-122"/>
                <a:ea typeface="微软雅黑" panose="020B0503020204020204" pitchFamily="34" charset="-122"/>
              </a:rPr>
              <a:t>APP SET interface</a:t>
            </a:r>
          </a:p>
        </p:txBody>
      </p:sp>
      <p:grpSp>
        <p:nvGrpSpPr>
          <p:cNvPr id="26" name="组合 25"/>
          <p:cNvGrpSpPr/>
          <p:nvPr/>
        </p:nvGrpSpPr>
        <p:grpSpPr>
          <a:xfrm>
            <a:off x="549249" y="602779"/>
            <a:ext cx="5293430" cy="912430"/>
            <a:chOff x="145184" y="2331277"/>
            <a:chExt cx="5293430" cy="912430"/>
          </a:xfrm>
        </p:grpSpPr>
        <p:sp>
          <p:nvSpPr>
            <p:cNvPr id="27" name="内容占位符 2"/>
            <p:cNvSpPr txBox="1"/>
            <p:nvPr/>
          </p:nvSpPr>
          <p:spPr>
            <a:xfrm>
              <a:off x="1109534" y="2564904"/>
              <a:ext cx="4329080"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2000" b="1" dirty="0">
                  <a:solidFill>
                    <a:srgbClr val="51597B"/>
                  </a:solidFill>
                  <a:latin typeface="微软雅黑" panose="020B0503020204020204" pitchFamily="34" charset="-122"/>
                  <a:ea typeface="微软雅黑" panose="020B0503020204020204" pitchFamily="34" charset="-122"/>
                </a:rPr>
                <a:t>Product temperature threshold protection operation display</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B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584775"/>
              </a:xfrm>
              <a:prstGeom prst="rect">
                <a:avLst/>
              </a:prstGeom>
            </p:spPr>
            <p:txBody>
              <a:bodyPr wrap="none">
                <a:spAutoFit/>
              </a:bodyPr>
              <a:lstStyle/>
              <a:p>
                <a:r>
                  <a:rPr lang="en-US" altLang="zh-CN" sz="3200" dirty="0">
                    <a:solidFill>
                      <a:srgbClr val="FFFFFF"/>
                    </a:solidFill>
                  </a:rPr>
                  <a:t>20</a:t>
                </a:r>
                <a:endParaRPr lang="zh-CN" altLang="en-US" sz="3200" dirty="0">
                  <a:solidFill>
                    <a:srgbClr val="FFFFFF"/>
                  </a:solidFill>
                </a:endParaRPr>
              </a:p>
            </p:txBody>
          </p:sp>
        </p:grpSp>
      </p:grpSp>
      <p:sp>
        <p:nvSpPr>
          <p:cNvPr id="41" name="椭圆 40"/>
          <p:cNvSpPr/>
          <p:nvPr/>
        </p:nvSpPr>
        <p:spPr>
          <a:xfrm>
            <a:off x="5704783" y="3143306"/>
            <a:ext cx="1554254" cy="419385"/>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
        <p:nvSpPr>
          <p:cNvPr id="43" name="箭头: 右 42"/>
          <p:cNvSpPr/>
          <p:nvPr/>
        </p:nvSpPr>
        <p:spPr>
          <a:xfrm rot="20286188">
            <a:off x="7358028" y="2371163"/>
            <a:ext cx="1519413" cy="724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par>
                                <p:cTn id="13" presetID="21" presetClass="entr" presetSubtype="1" fill="hold" grpId="0" nodeType="withEffect">
                                  <p:stCondLst>
                                    <p:cond delay="1000"/>
                                  </p:stCondLst>
                                  <p:childTnLst>
                                    <p:set>
                                      <p:cBhvr>
                                        <p:cTn id="14" dur="1" fill="hold">
                                          <p:stCondLst>
                                            <p:cond delay="0"/>
                                          </p:stCondLst>
                                        </p:cTn>
                                        <p:tgtEl>
                                          <p:spTgt spid="41"/>
                                        </p:tgtEl>
                                        <p:attrNameLst>
                                          <p:attrName>style.visibility</p:attrName>
                                        </p:attrNameLst>
                                      </p:cBhvr>
                                      <p:to>
                                        <p:strVal val="visible"/>
                                      </p:to>
                                    </p:set>
                                    <p:animEffect transition="in" filter="wheel(1)">
                                      <p:cBhvr>
                                        <p:cTn id="1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Admin\Desktop\新建文件夹\微信图片_2020052010113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872" y="476675"/>
            <a:ext cx="2825777" cy="6115691"/>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Admin\Desktop\新建文件夹\微信图片_202005201005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3612" y="476672"/>
            <a:ext cx="1809790" cy="3916842"/>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156221" y="2977181"/>
            <a:ext cx="1031877"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23</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sp>
        <p:nvSpPr>
          <p:cNvPr id="23" name="内容占位符 2"/>
          <p:cNvSpPr txBox="1"/>
          <p:nvPr/>
        </p:nvSpPr>
        <p:spPr>
          <a:xfrm>
            <a:off x="1416623" y="4760910"/>
            <a:ext cx="6336704" cy="1412694"/>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en-US" altLang="zh-CN" dirty="0"/>
              <a:t>        </a:t>
            </a:r>
            <a:r>
              <a:rPr dirty="0"/>
              <a:t>In the APP setting page, there is an interface option to protect the line voltage, and the undervoltage threshold setting page is shown on the right. After entering, including under voltage threshold can be set, including whether to open the alarm, including whether to open the opening protection.</a:t>
            </a:r>
          </a:p>
          <a:p>
            <a:r>
              <a:rPr dirty="0"/>
              <a:t>          After setting by the user, when the line undervoltage occurs, the circuit breaker will be tripped and protected to achieve the purpose of protecting the load.</a:t>
            </a:r>
            <a:r>
              <a:rPr lang="en-US" altLang="zh-CN" dirty="0"/>
              <a:t>        </a:t>
            </a:r>
            <a:endParaRPr lang="en-US" altLang="zh-CN" sz="1200" dirty="0"/>
          </a:p>
        </p:txBody>
      </p:sp>
      <p:sp>
        <p:nvSpPr>
          <p:cNvPr id="24" name="矩形 23"/>
          <p:cNvSpPr/>
          <p:nvPr/>
        </p:nvSpPr>
        <p:spPr>
          <a:xfrm>
            <a:off x="1764957" y="4296402"/>
            <a:ext cx="2018181" cy="338554"/>
          </a:xfrm>
          <a:prstGeom prst="rect">
            <a:avLst/>
          </a:prstGeom>
        </p:spPr>
        <p:txBody>
          <a:bodyPr wrap="none">
            <a:spAutoFit/>
          </a:bodyPr>
          <a:lstStyle/>
          <a:p>
            <a:r>
              <a:rPr lang="en-US" altLang="zh-CN" sz="1600" b="1" dirty="0">
                <a:solidFill>
                  <a:srgbClr val="51597B"/>
                </a:solidFill>
                <a:latin typeface="微软雅黑" panose="020B0503020204020204" pitchFamily="34" charset="-122"/>
                <a:ea typeface="微软雅黑" panose="020B0503020204020204" pitchFamily="34" charset="-122"/>
              </a:rPr>
              <a:t>APP SET interface</a:t>
            </a:r>
          </a:p>
        </p:txBody>
      </p:sp>
      <p:grpSp>
        <p:nvGrpSpPr>
          <p:cNvPr id="26" name="组合 25"/>
          <p:cNvGrpSpPr/>
          <p:nvPr/>
        </p:nvGrpSpPr>
        <p:grpSpPr>
          <a:xfrm>
            <a:off x="579755" y="476889"/>
            <a:ext cx="6036945" cy="1277620"/>
            <a:chOff x="145184" y="2331277"/>
            <a:chExt cx="5293430" cy="912430"/>
          </a:xfrm>
        </p:grpSpPr>
        <p:sp>
          <p:nvSpPr>
            <p:cNvPr id="27" name="内容占位符 2"/>
            <p:cNvSpPr txBox="1"/>
            <p:nvPr/>
          </p:nvSpPr>
          <p:spPr>
            <a:xfrm>
              <a:off x="1109534" y="2564904"/>
              <a:ext cx="4329080"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400" b="1" dirty="0">
                  <a:solidFill>
                    <a:srgbClr val="51597B"/>
                  </a:solidFill>
                  <a:latin typeface="微软雅黑" panose="020B0503020204020204" pitchFamily="34" charset="-122"/>
                  <a:ea typeface="微软雅黑" panose="020B0503020204020204" pitchFamily="34" charset="-122"/>
                </a:rPr>
                <a:t>Undervoltage threshold operation display</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B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417625"/>
              </a:xfrm>
              <a:prstGeom prst="rect">
                <a:avLst/>
              </a:prstGeom>
            </p:spPr>
            <p:txBody>
              <a:bodyPr wrap="square">
                <a:spAutoFit/>
              </a:bodyPr>
              <a:lstStyle/>
              <a:p>
                <a:r>
                  <a:rPr lang="en-US" altLang="zh-CN" sz="3200" dirty="0">
                    <a:solidFill>
                      <a:srgbClr val="FFFFFF"/>
                    </a:solidFill>
                  </a:rPr>
                  <a:t>21</a:t>
                </a:r>
                <a:endParaRPr lang="zh-CN" altLang="en-US" sz="3200" dirty="0">
                  <a:solidFill>
                    <a:srgbClr val="FFFFFF"/>
                  </a:solidFill>
                </a:endParaRPr>
              </a:p>
            </p:txBody>
          </p:sp>
        </p:grpSp>
      </p:grpSp>
      <p:sp>
        <p:nvSpPr>
          <p:cNvPr id="41" name="椭圆 40"/>
          <p:cNvSpPr/>
          <p:nvPr/>
        </p:nvSpPr>
        <p:spPr>
          <a:xfrm>
            <a:off x="6313616" y="2132856"/>
            <a:ext cx="1103321" cy="432048"/>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
        <p:nvSpPr>
          <p:cNvPr id="17" name="箭头: 右 16"/>
          <p:cNvSpPr/>
          <p:nvPr/>
        </p:nvSpPr>
        <p:spPr>
          <a:xfrm rot="1164163">
            <a:off x="7464953" y="2428121"/>
            <a:ext cx="1519413" cy="724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par>
                                <p:cTn id="13" presetID="21" presetClass="entr" presetSubtype="1" fill="hold" grpId="0" nodeType="withEffect">
                                  <p:stCondLst>
                                    <p:cond delay="1000"/>
                                  </p:stCondLst>
                                  <p:childTnLst>
                                    <p:set>
                                      <p:cBhvr>
                                        <p:cTn id="14" dur="1" fill="hold">
                                          <p:stCondLst>
                                            <p:cond delay="0"/>
                                          </p:stCondLst>
                                        </p:cTn>
                                        <p:tgtEl>
                                          <p:spTgt spid="41"/>
                                        </p:tgtEl>
                                        <p:attrNameLst>
                                          <p:attrName>style.visibility</p:attrName>
                                        </p:attrNameLst>
                                      </p:cBhvr>
                                      <p:to>
                                        <p:strVal val="visible"/>
                                      </p:to>
                                    </p:set>
                                    <p:animEffect transition="in" filter="wheel(1)">
                                      <p:cBhvr>
                                        <p:cTn id="1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Users\Admin\Desktop\新建文件夹\微信图片_202005201005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1604" y="432975"/>
            <a:ext cx="1872207" cy="405193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Admin\Desktop\新建文件夹\微信图片_2020052010135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3897" y="461578"/>
            <a:ext cx="2834659" cy="6134918"/>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169452" y="2977181"/>
            <a:ext cx="1058344"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24</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sp>
        <p:nvSpPr>
          <p:cNvPr id="23" name="内容占位符 2"/>
          <p:cNvSpPr txBox="1"/>
          <p:nvPr/>
        </p:nvSpPr>
        <p:spPr>
          <a:xfrm>
            <a:off x="1416623" y="4760910"/>
            <a:ext cx="6336704" cy="1412694"/>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en-US" altLang="zh-CN" dirty="0"/>
              <a:t>        </a:t>
            </a:r>
            <a:r>
              <a:rPr dirty="0"/>
              <a:t>In the APP setting page, there is an interface option to protect the line current, and the overcurrent threshold setting page is shown on the right. After entering, including setting the current threshold, including whether to open the alarm, including whether to open the opening protection.</a:t>
            </a:r>
          </a:p>
          <a:p>
            <a:r>
              <a:rPr dirty="0"/>
              <a:t>          After setting by the user, when the line exceeds the set current value, the circuit breaker will be tripped and protected to achieve the purpose of protecting the load.</a:t>
            </a:r>
          </a:p>
        </p:txBody>
      </p:sp>
      <p:sp>
        <p:nvSpPr>
          <p:cNvPr id="24" name="矩形 23"/>
          <p:cNvSpPr/>
          <p:nvPr/>
        </p:nvSpPr>
        <p:spPr>
          <a:xfrm>
            <a:off x="1764957" y="4296402"/>
            <a:ext cx="2018181" cy="338554"/>
          </a:xfrm>
          <a:prstGeom prst="rect">
            <a:avLst/>
          </a:prstGeom>
        </p:spPr>
        <p:txBody>
          <a:bodyPr wrap="none">
            <a:spAutoFit/>
          </a:bodyPr>
          <a:lstStyle/>
          <a:p>
            <a:r>
              <a:rPr lang="en-US" altLang="zh-CN" sz="1600" b="1" dirty="0">
                <a:solidFill>
                  <a:srgbClr val="51597B"/>
                </a:solidFill>
                <a:latin typeface="微软雅黑" panose="020B0503020204020204" pitchFamily="34" charset="-122"/>
                <a:ea typeface="微软雅黑" panose="020B0503020204020204" pitchFamily="34" charset="-122"/>
              </a:rPr>
              <a:t>APP SET interface</a:t>
            </a:r>
          </a:p>
        </p:txBody>
      </p:sp>
      <p:grpSp>
        <p:nvGrpSpPr>
          <p:cNvPr id="26" name="组合 25"/>
          <p:cNvGrpSpPr/>
          <p:nvPr/>
        </p:nvGrpSpPr>
        <p:grpSpPr>
          <a:xfrm>
            <a:off x="447675" y="673100"/>
            <a:ext cx="6057900" cy="1188720"/>
            <a:chOff x="145184" y="2331277"/>
            <a:chExt cx="5293430" cy="912430"/>
          </a:xfrm>
        </p:grpSpPr>
        <p:sp>
          <p:nvSpPr>
            <p:cNvPr id="27" name="内容占位符 2"/>
            <p:cNvSpPr txBox="1"/>
            <p:nvPr/>
          </p:nvSpPr>
          <p:spPr>
            <a:xfrm>
              <a:off x="1109534" y="2564904"/>
              <a:ext cx="4329080"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400" b="1" dirty="0">
                  <a:solidFill>
                    <a:srgbClr val="51597B"/>
                  </a:solidFill>
                  <a:latin typeface="微软雅黑" panose="020B0503020204020204" pitchFamily="34" charset="-122"/>
                  <a:ea typeface="微软雅黑" panose="020B0503020204020204" pitchFamily="34" charset="-122"/>
                </a:rPr>
                <a:t>Overcurrent threshold operation display</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B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448858"/>
              </a:xfrm>
              <a:prstGeom prst="rect">
                <a:avLst/>
              </a:prstGeom>
            </p:spPr>
            <p:txBody>
              <a:bodyPr wrap="square">
                <a:spAutoFit/>
              </a:bodyPr>
              <a:lstStyle/>
              <a:p>
                <a:r>
                  <a:rPr lang="en-US" altLang="zh-CN" sz="3200" dirty="0">
                    <a:solidFill>
                      <a:srgbClr val="FFFFFF"/>
                    </a:solidFill>
                  </a:rPr>
                  <a:t>22</a:t>
                </a:r>
                <a:endParaRPr lang="zh-CN" altLang="en-US" sz="3200" dirty="0">
                  <a:solidFill>
                    <a:srgbClr val="FFFFFF"/>
                  </a:solidFill>
                </a:endParaRPr>
              </a:p>
            </p:txBody>
          </p:sp>
        </p:grpSp>
      </p:grpSp>
      <p:sp>
        <p:nvSpPr>
          <p:cNvPr id="41" name="椭圆 40"/>
          <p:cNvSpPr/>
          <p:nvPr/>
        </p:nvSpPr>
        <p:spPr>
          <a:xfrm>
            <a:off x="6182898" y="2492896"/>
            <a:ext cx="1296144" cy="385636"/>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
        <p:nvSpPr>
          <p:cNvPr id="18" name="箭头: 右 17"/>
          <p:cNvSpPr/>
          <p:nvPr/>
        </p:nvSpPr>
        <p:spPr>
          <a:xfrm rot="898884">
            <a:off x="7564665" y="2676969"/>
            <a:ext cx="1519413" cy="724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par>
                                <p:cTn id="13" presetID="21" presetClass="entr" presetSubtype="1" fill="hold" grpId="0" nodeType="withEffect">
                                  <p:stCondLst>
                                    <p:cond delay="1000"/>
                                  </p:stCondLst>
                                  <p:childTnLst>
                                    <p:set>
                                      <p:cBhvr>
                                        <p:cTn id="14" dur="1" fill="hold">
                                          <p:stCondLst>
                                            <p:cond delay="0"/>
                                          </p:stCondLst>
                                        </p:cTn>
                                        <p:tgtEl>
                                          <p:spTgt spid="41"/>
                                        </p:tgtEl>
                                        <p:attrNameLst>
                                          <p:attrName>style.visibility</p:attrName>
                                        </p:attrNameLst>
                                      </p:cBhvr>
                                      <p:to>
                                        <p:strVal val="visible"/>
                                      </p:to>
                                    </p:set>
                                    <p:animEffect transition="in" filter="wheel(1)">
                                      <p:cBhvr>
                                        <p:cTn id="1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78450" y="72083"/>
            <a:ext cx="1426210" cy="523220"/>
          </a:xfrm>
        </p:spPr>
        <p:txBody>
          <a:bodyPr wrap="square"/>
          <a:lstStyle/>
          <a:p>
            <a:r>
              <a:rPr lang="en-US" altLang="zh-CN" b="1" dirty="0" smtClean="0">
                <a:latin typeface="+mn-lt"/>
                <a:ea typeface="+mn-ea"/>
                <a:cs typeface="+mn-ea"/>
                <a:sym typeface="+mn-lt"/>
              </a:rPr>
              <a:t>Feature</a:t>
            </a:r>
          </a:p>
        </p:txBody>
      </p:sp>
      <p:grpSp>
        <p:nvGrpSpPr>
          <p:cNvPr id="23" name="千图PPT彼岸天：ID 8661124库_组合 74"/>
          <p:cNvGrpSpPr/>
          <p:nvPr>
            <p:custDataLst>
              <p:tags r:id="rId1"/>
            </p:custDataLst>
          </p:nvPr>
        </p:nvGrpSpPr>
        <p:grpSpPr>
          <a:xfrm>
            <a:off x="792736" y="3155260"/>
            <a:ext cx="1737226" cy="1074484"/>
            <a:chOff x="779277" y="3022739"/>
            <a:chExt cx="1736775" cy="1074484"/>
          </a:xfrm>
        </p:grpSpPr>
        <p:sp>
          <p:nvSpPr>
            <p:cNvPr id="24" name="千图PPT彼岸天：ID 8661124库_文本框 6"/>
            <p:cNvSpPr txBox="1"/>
            <p:nvPr>
              <p:custDataLst>
                <p:tags r:id="rId45"/>
              </p:custDataLst>
            </p:nvPr>
          </p:nvSpPr>
          <p:spPr>
            <a:xfrm>
              <a:off x="866738" y="3022739"/>
              <a:ext cx="1561852"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spcBef>
                  <a:spcPct val="0"/>
                </a:spcBef>
              </a:pPr>
              <a:r>
                <a:rPr lang="en-US" altLang="zh-CN" sz="1600" b="1" dirty="0">
                  <a:solidFill>
                    <a:schemeClr val="accent1"/>
                  </a:solidFill>
                  <a:cs typeface="+mn-ea"/>
                  <a:sym typeface="+mn-lt"/>
                </a:rPr>
                <a:t>Two-way security lock</a:t>
              </a:r>
            </a:p>
          </p:txBody>
        </p:sp>
        <p:sp>
          <p:nvSpPr>
            <p:cNvPr id="25" name="千图PPT彼岸天：ID 8661124库_矩形 1"/>
            <p:cNvSpPr/>
            <p:nvPr>
              <p:custDataLst>
                <p:tags r:id="rId46"/>
              </p:custDataLst>
            </p:nvPr>
          </p:nvSpPr>
          <p:spPr>
            <a:xfrm>
              <a:off x="779277" y="3347555"/>
              <a:ext cx="1736775" cy="749668"/>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id-ID" sz="1000" dirty="0">
                <a:cs typeface="+mn-ea"/>
                <a:sym typeface="+mn-lt"/>
              </a:endParaRPr>
            </a:p>
          </p:txBody>
        </p:sp>
      </p:grpSp>
      <p:grpSp>
        <p:nvGrpSpPr>
          <p:cNvPr id="26" name="千图PPT彼岸天：ID 8661124库_组合 75"/>
          <p:cNvGrpSpPr/>
          <p:nvPr>
            <p:custDataLst>
              <p:tags r:id="rId2"/>
            </p:custDataLst>
          </p:nvPr>
        </p:nvGrpSpPr>
        <p:grpSpPr>
          <a:xfrm>
            <a:off x="2496894" y="979681"/>
            <a:ext cx="3123561" cy="2272204"/>
            <a:chOff x="2461568" y="323069"/>
            <a:chExt cx="3122750" cy="2272204"/>
          </a:xfrm>
        </p:grpSpPr>
        <p:sp>
          <p:nvSpPr>
            <p:cNvPr id="27" name="千图PPT彼岸天：ID 8661124库_文本框 8"/>
            <p:cNvSpPr txBox="1"/>
            <p:nvPr>
              <p:custDataLst>
                <p:tags r:id="rId43"/>
              </p:custDataLst>
            </p:nvPr>
          </p:nvSpPr>
          <p:spPr>
            <a:xfrm>
              <a:off x="2461568" y="323069"/>
              <a:ext cx="1721673" cy="269875"/>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b="1" dirty="0">
                  <a:solidFill>
                    <a:schemeClr val="accent1"/>
                  </a:solidFill>
                  <a:cs typeface="+mn-ea"/>
                  <a:sym typeface="+mn-lt"/>
                </a:rPr>
                <a:t>Three interlock protection</a:t>
              </a:r>
            </a:p>
          </p:txBody>
        </p:sp>
        <p:sp>
          <p:nvSpPr>
            <p:cNvPr id="28" name="千图PPT彼岸天：ID 8661124库_矩形 9"/>
            <p:cNvSpPr/>
            <p:nvPr>
              <p:custDataLst>
                <p:tags r:id="rId44"/>
              </p:custDataLst>
            </p:nvPr>
          </p:nvSpPr>
          <p:spPr>
            <a:xfrm>
              <a:off x="3847543" y="1845605"/>
              <a:ext cx="1736775" cy="749668"/>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id-ID" sz="1000" dirty="0">
                <a:cs typeface="+mn-ea"/>
                <a:sym typeface="+mn-lt"/>
              </a:endParaRPr>
            </a:p>
          </p:txBody>
        </p:sp>
      </p:grpSp>
      <p:grpSp>
        <p:nvGrpSpPr>
          <p:cNvPr id="29" name="千图PPT彼岸天：ID 8661124库_组合 76"/>
          <p:cNvGrpSpPr/>
          <p:nvPr>
            <p:custDataLst>
              <p:tags r:id="rId3"/>
            </p:custDataLst>
          </p:nvPr>
        </p:nvGrpSpPr>
        <p:grpSpPr>
          <a:xfrm>
            <a:off x="6702637" y="2040900"/>
            <a:ext cx="1737226" cy="1339914"/>
            <a:chOff x="6600181" y="1255359"/>
            <a:chExt cx="1736775" cy="1339914"/>
          </a:xfrm>
        </p:grpSpPr>
        <p:sp>
          <p:nvSpPr>
            <p:cNvPr id="30" name="千图PPT彼岸天：ID 8661124库_文本框 10"/>
            <p:cNvSpPr txBox="1"/>
            <p:nvPr>
              <p:custDataLst>
                <p:tags r:id="rId41"/>
              </p:custDataLst>
            </p:nvPr>
          </p:nvSpPr>
          <p:spPr>
            <a:xfrm>
              <a:off x="6744141" y="1255359"/>
              <a:ext cx="1561852"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chemeClr val="accent1"/>
                  </a:solidFill>
                  <a:cs typeface="+mn-ea"/>
                  <a:sym typeface="+mn-lt"/>
                </a:rPr>
                <a:t>Temperature and humidity control</a:t>
              </a:r>
            </a:p>
          </p:txBody>
        </p:sp>
        <p:sp>
          <p:nvSpPr>
            <p:cNvPr id="31" name="千图PPT彼岸天：ID 8661124库_矩形 11"/>
            <p:cNvSpPr/>
            <p:nvPr>
              <p:custDataLst>
                <p:tags r:id="rId42"/>
              </p:custDataLst>
            </p:nvPr>
          </p:nvSpPr>
          <p:spPr>
            <a:xfrm>
              <a:off x="6600181" y="1845605"/>
              <a:ext cx="1736775" cy="749668"/>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id-ID" sz="1000" dirty="0">
                <a:cs typeface="+mn-ea"/>
                <a:sym typeface="+mn-lt"/>
              </a:endParaRPr>
            </a:p>
          </p:txBody>
        </p:sp>
      </p:grpSp>
      <p:grpSp>
        <p:nvGrpSpPr>
          <p:cNvPr id="32" name="千图PPT彼岸天：ID 8661124库_组合 78"/>
          <p:cNvGrpSpPr/>
          <p:nvPr>
            <p:custDataLst>
              <p:tags r:id="rId4"/>
            </p:custDataLst>
          </p:nvPr>
        </p:nvGrpSpPr>
        <p:grpSpPr>
          <a:xfrm>
            <a:off x="9691731" y="3155260"/>
            <a:ext cx="1737227" cy="1074484"/>
            <a:chOff x="9675948" y="3022739"/>
            <a:chExt cx="1736775" cy="1074484"/>
          </a:xfrm>
        </p:grpSpPr>
        <p:sp>
          <p:nvSpPr>
            <p:cNvPr id="33" name="千图PPT彼岸天：ID 8661124库_文本框 12"/>
            <p:cNvSpPr txBox="1"/>
            <p:nvPr>
              <p:custDataLst>
                <p:tags r:id="rId39"/>
              </p:custDataLst>
            </p:nvPr>
          </p:nvSpPr>
          <p:spPr>
            <a:xfrm>
              <a:off x="9763409" y="3022739"/>
              <a:ext cx="1561852"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chemeClr val="accent1"/>
                  </a:solidFill>
                  <a:cs typeface="+mn-ea"/>
                  <a:sym typeface="+mn-lt"/>
                </a:rPr>
                <a:t>APP remote control</a:t>
              </a:r>
            </a:p>
          </p:txBody>
        </p:sp>
        <p:sp>
          <p:nvSpPr>
            <p:cNvPr id="34" name="千图PPT彼岸天：ID 8661124库_矩形 13"/>
            <p:cNvSpPr/>
            <p:nvPr>
              <p:custDataLst>
                <p:tags r:id="rId40"/>
              </p:custDataLst>
            </p:nvPr>
          </p:nvSpPr>
          <p:spPr>
            <a:xfrm>
              <a:off x="9675948" y="3347555"/>
              <a:ext cx="1736775" cy="749668"/>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id-ID" sz="1000" dirty="0">
                <a:cs typeface="+mn-ea"/>
                <a:sym typeface="+mn-lt"/>
              </a:endParaRPr>
            </a:p>
          </p:txBody>
        </p:sp>
      </p:grpSp>
      <p:grpSp>
        <p:nvGrpSpPr>
          <p:cNvPr id="35" name="千图PPT彼岸天：ID 8661124库_组合 73"/>
          <p:cNvGrpSpPr/>
          <p:nvPr>
            <p:custDataLst>
              <p:tags r:id="rId5"/>
            </p:custDataLst>
          </p:nvPr>
        </p:nvGrpSpPr>
        <p:grpSpPr>
          <a:xfrm>
            <a:off x="4036861" y="5340505"/>
            <a:ext cx="1737227" cy="1074483"/>
            <a:chOff x="4248556" y="5047690"/>
            <a:chExt cx="1736775" cy="1074483"/>
          </a:xfrm>
        </p:grpSpPr>
        <p:sp>
          <p:nvSpPr>
            <p:cNvPr id="36" name="千图PPT彼岸天：ID 8661124库_文本框 14"/>
            <p:cNvSpPr txBox="1"/>
            <p:nvPr>
              <p:custDataLst>
                <p:tags r:id="rId37"/>
              </p:custDataLst>
            </p:nvPr>
          </p:nvSpPr>
          <p:spPr>
            <a:xfrm>
              <a:off x="4336017" y="5047690"/>
              <a:ext cx="1561852"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smtClean="0">
                  <a:solidFill>
                    <a:schemeClr val="accent1"/>
                  </a:solidFill>
                  <a:cs typeface="+mn-ea"/>
                  <a:sym typeface="+mn-lt"/>
                </a:rPr>
                <a:t>3C</a:t>
              </a:r>
              <a:r>
                <a:rPr lang="zh-CN" altLang="en-US" sz="1600" b="1" dirty="0" smtClean="0">
                  <a:solidFill>
                    <a:schemeClr val="accent1"/>
                  </a:solidFill>
                  <a:cs typeface="+mn-ea"/>
                  <a:sym typeface="+mn-lt"/>
                </a:rPr>
                <a:t>、</a:t>
              </a:r>
              <a:r>
                <a:rPr lang="en-US" altLang="zh-CN" sz="1600" b="1" dirty="0" smtClean="0">
                  <a:solidFill>
                    <a:schemeClr val="accent1"/>
                  </a:solidFill>
                  <a:cs typeface="+mn-ea"/>
                  <a:sym typeface="+mn-lt"/>
                </a:rPr>
                <a:t>CQC</a:t>
              </a:r>
              <a:endParaRPr lang="en-US" sz="1600" b="1" dirty="0">
                <a:solidFill>
                  <a:schemeClr val="accent1"/>
                </a:solidFill>
                <a:cs typeface="+mn-ea"/>
                <a:sym typeface="+mn-lt"/>
              </a:endParaRPr>
            </a:p>
          </p:txBody>
        </p:sp>
        <p:sp>
          <p:nvSpPr>
            <p:cNvPr id="37" name="千图PPT彼岸天：ID 8661124库_矩形 15"/>
            <p:cNvSpPr/>
            <p:nvPr>
              <p:custDataLst>
                <p:tags r:id="rId38"/>
              </p:custDataLst>
            </p:nvPr>
          </p:nvSpPr>
          <p:spPr>
            <a:xfrm>
              <a:off x="4248556" y="5372505"/>
              <a:ext cx="1736775" cy="749668"/>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id-ID" sz="1000" dirty="0">
                <a:cs typeface="+mn-ea"/>
                <a:sym typeface="+mn-lt"/>
              </a:endParaRPr>
            </a:p>
          </p:txBody>
        </p:sp>
      </p:grpSp>
      <p:grpSp>
        <p:nvGrpSpPr>
          <p:cNvPr id="38" name="千图PPT彼岸天：ID 8661124库_组合 1"/>
          <p:cNvGrpSpPr/>
          <p:nvPr>
            <p:custDataLst>
              <p:tags r:id="rId6"/>
            </p:custDataLst>
          </p:nvPr>
        </p:nvGrpSpPr>
        <p:grpSpPr>
          <a:xfrm>
            <a:off x="6555831" y="5443584"/>
            <a:ext cx="1737227" cy="1080198"/>
            <a:chOff x="6180670" y="5148655"/>
            <a:chExt cx="1736775" cy="1080198"/>
          </a:xfrm>
        </p:grpSpPr>
        <p:sp>
          <p:nvSpPr>
            <p:cNvPr id="39" name="千图PPT彼岸天：ID 8661124库_文本框 16"/>
            <p:cNvSpPr txBox="1"/>
            <p:nvPr>
              <p:custDataLst>
                <p:tags r:id="rId35"/>
              </p:custDataLst>
            </p:nvPr>
          </p:nvSpPr>
          <p:spPr>
            <a:xfrm>
              <a:off x="6268131" y="5148655"/>
              <a:ext cx="1561852"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chemeClr val="accent1"/>
                  </a:solidFill>
                  <a:cs typeface="+mn-ea"/>
                  <a:sym typeface="+mn-lt"/>
                </a:rPr>
                <a:t>DC energy monitoring</a:t>
              </a:r>
            </a:p>
          </p:txBody>
        </p:sp>
        <p:sp>
          <p:nvSpPr>
            <p:cNvPr id="40" name="千图PPT彼岸天：ID 8661124库_矩形 17"/>
            <p:cNvSpPr/>
            <p:nvPr>
              <p:custDataLst>
                <p:tags r:id="rId36"/>
              </p:custDataLst>
            </p:nvPr>
          </p:nvSpPr>
          <p:spPr>
            <a:xfrm>
              <a:off x="6180670" y="5479185"/>
              <a:ext cx="1736775" cy="749668"/>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id-ID" sz="1000" dirty="0">
                <a:cs typeface="+mn-ea"/>
                <a:sym typeface="+mn-lt"/>
              </a:endParaRPr>
            </a:p>
          </p:txBody>
        </p:sp>
      </p:grpSp>
      <p:grpSp>
        <p:nvGrpSpPr>
          <p:cNvPr id="98" name="组合 97"/>
          <p:cNvGrpSpPr/>
          <p:nvPr/>
        </p:nvGrpSpPr>
        <p:grpSpPr>
          <a:xfrm>
            <a:off x="-4893" y="1861447"/>
            <a:ext cx="729231" cy="3166792"/>
            <a:chOff x="-4898" y="1861447"/>
            <a:chExt cx="729231" cy="3166792"/>
          </a:xfrm>
        </p:grpSpPr>
        <p:sp>
          <p:nvSpPr>
            <p:cNvPr id="99" name="Freeform 5"/>
            <p:cNvSpPr/>
            <p:nvPr/>
          </p:nvSpPr>
          <p:spPr bwMode="auto">
            <a:xfrm rot="16200000">
              <a:off x="-1223678" y="3080227"/>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100" name="TextBox 59"/>
            <p:cNvSpPr txBox="1">
              <a:spLocks noChangeArrowheads="1"/>
            </p:cNvSpPr>
            <p:nvPr/>
          </p:nvSpPr>
          <p:spPr bwMode="auto">
            <a:xfrm>
              <a:off x="70692" y="2977177"/>
              <a:ext cx="578052"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2</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2472924" y="1925870"/>
            <a:ext cx="7314474" cy="3579157"/>
            <a:chOff x="2472921" y="1925870"/>
            <a:chExt cx="7314474" cy="3579157"/>
          </a:xfrm>
        </p:grpSpPr>
        <p:grpSp>
          <p:nvGrpSpPr>
            <p:cNvPr id="41" name="千图PPT彼岸天：ID 8661124库_组合 79"/>
            <p:cNvGrpSpPr/>
            <p:nvPr>
              <p:custDataLst>
                <p:tags r:id="rId17"/>
              </p:custDataLst>
            </p:nvPr>
          </p:nvGrpSpPr>
          <p:grpSpPr>
            <a:xfrm>
              <a:off x="2472921" y="1925870"/>
              <a:ext cx="7314474" cy="3579157"/>
              <a:chOff x="2459024" y="1793348"/>
              <a:chExt cx="7312570" cy="3579157"/>
            </a:xfrm>
          </p:grpSpPr>
          <p:grpSp>
            <p:nvGrpSpPr>
              <p:cNvPr id="42" name="PA_库_组合 94"/>
              <p:cNvGrpSpPr/>
              <p:nvPr>
                <p:custDataLst>
                  <p:tags r:id="rId18"/>
                </p:custDataLst>
              </p:nvPr>
            </p:nvGrpSpPr>
            <p:grpSpPr>
              <a:xfrm>
                <a:off x="2646265" y="1793348"/>
                <a:ext cx="6879740" cy="3453790"/>
                <a:chOff x="2563813" y="2184400"/>
                <a:chExt cx="7061201" cy="3544888"/>
              </a:xfrm>
              <a:solidFill>
                <a:schemeClr val="tx1"/>
              </a:solidFill>
            </p:grpSpPr>
            <p:grpSp>
              <p:nvGrpSpPr>
                <p:cNvPr id="84" name="Group 93"/>
                <p:cNvGrpSpPr/>
                <p:nvPr/>
              </p:nvGrpSpPr>
              <p:grpSpPr>
                <a:xfrm>
                  <a:off x="2563813" y="2184400"/>
                  <a:ext cx="7061201" cy="3544888"/>
                  <a:chOff x="2563813" y="2184400"/>
                  <a:chExt cx="7061201" cy="3544888"/>
                </a:xfrm>
                <a:grpFill/>
              </p:grpSpPr>
              <p:grpSp>
                <p:nvGrpSpPr>
                  <p:cNvPr id="86" name="Group 91"/>
                  <p:cNvGrpSpPr/>
                  <p:nvPr/>
                </p:nvGrpSpPr>
                <p:grpSpPr>
                  <a:xfrm>
                    <a:off x="3336926" y="2963863"/>
                    <a:ext cx="5502275" cy="1960562"/>
                    <a:chOff x="3336926" y="2963863"/>
                    <a:chExt cx="5502275" cy="1960562"/>
                  </a:xfrm>
                  <a:grpFill/>
                </p:grpSpPr>
                <p:sp>
                  <p:nvSpPr>
                    <p:cNvPr id="93" name="Rectangle 5"/>
                    <p:cNvSpPr>
                      <a:spLocks noChangeArrowheads="1"/>
                    </p:cNvSpPr>
                    <p:nvPr/>
                  </p:nvSpPr>
                  <p:spPr bwMode="auto">
                    <a:xfrm>
                      <a:off x="4689476" y="3919538"/>
                      <a:ext cx="2790825" cy="7620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4" name="Freeform 6"/>
                    <p:cNvSpPr/>
                    <p:nvPr/>
                  </p:nvSpPr>
                  <p:spPr bwMode="auto">
                    <a:xfrm>
                      <a:off x="3336926" y="4229100"/>
                      <a:ext cx="703263" cy="695325"/>
                    </a:xfrm>
                    <a:custGeom>
                      <a:avLst/>
                      <a:gdLst>
                        <a:gd name="T0" fmla="*/ 443 w 443"/>
                        <a:gd name="T1" fmla="*/ 33 h 438"/>
                        <a:gd name="T2" fmla="*/ 34 w 443"/>
                        <a:gd name="T3" fmla="*/ 438 h 438"/>
                        <a:gd name="T4" fmla="*/ 0 w 443"/>
                        <a:gd name="T5" fmla="*/ 405 h 438"/>
                        <a:gd name="T6" fmla="*/ 410 w 443"/>
                        <a:gd name="T7" fmla="*/ 0 h 438"/>
                        <a:gd name="T8" fmla="*/ 443 w 443"/>
                        <a:gd name="T9" fmla="*/ 33 h 438"/>
                      </a:gdLst>
                      <a:ahLst/>
                      <a:cxnLst>
                        <a:cxn ang="0">
                          <a:pos x="T0" y="T1"/>
                        </a:cxn>
                        <a:cxn ang="0">
                          <a:pos x="T2" y="T3"/>
                        </a:cxn>
                        <a:cxn ang="0">
                          <a:pos x="T4" y="T5"/>
                        </a:cxn>
                        <a:cxn ang="0">
                          <a:pos x="T6" y="T7"/>
                        </a:cxn>
                        <a:cxn ang="0">
                          <a:pos x="T8" y="T9"/>
                        </a:cxn>
                      </a:cxnLst>
                      <a:rect l="0" t="0" r="r" b="b"/>
                      <a:pathLst>
                        <a:path w="442" h="438">
                          <a:moveTo>
                            <a:pt x="443" y="33"/>
                          </a:moveTo>
                          <a:lnTo>
                            <a:pt x="34" y="438"/>
                          </a:lnTo>
                          <a:lnTo>
                            <a:pt x="0" y="405"/>
                          </a:lnTo>
                          <a:lnTo>
                            <a:pt x="410" y="0"/>
                          </a:lnTo>
                          <a:lnTo>
                            <a:pt x="443"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5" name="Freeform 7"/>
                    <p:cNvSpPr/>
                    <p:nvPr/>
                  </p:nvSpPr>
                  <p:spPr bwMode="auto">
                    <a:xfrm>
                      <a:off x="3348038" y="2967038"/>
                      <a:ext cx="692150" cy="723900"/>
                    </a:xfrm>
                    <a:custGeom>
                      <a:avLst/>
                      <a:gdLst>
                        <a:gd name="T0" fmla="*/ 400 w 436"/>
                        <a:gd name="T1" fmla="*/ 456 h 456"/>
                        <a:gd name="T2" fmla="*/ 0 w 436"/>
                        <a:gd name="T3" fmla="*/ 34 h 456"/>
                        <a:gd name="T4" fmla="*/ 34 w 436"/>
                        <a:gd name="T5" fmla="*/ 0 h 456"/>
                        <a:gd name="T6" fmla="*/ 436 w 436"/>
                        <a:gd name="T7" fmla="*/ 422 h 456"/>
                        <a:gd name="T8" fmla="*/ 400 w 436"/>
                        <a:gd name="T9" fmla="*/ 456 h 456"/>
                      </a:gdLst>
                      <a:ahLst/>
                      <a:cxnLst>
                        <a:cxn ang="0">
                          <a:pos x="T0" y="T1"/>
                        </a:cxn>
                        <a:cxn ang="0">
                          <a:pos x="T2" y="T3"/>
                        </a:cxn>
                        <a:cxn ang="0">
                          <a:pos x="T4" y="T5"/>
                        </a:cxn>
                        <a:cxn ang="0">
                          <a:pos x="T6" y="T7"/>
                        </a:cxn>
                        <a:cxn ang="0">
                          <a:pos x="T8" y="T9"/>
                        </a:cxn>
                      </a:cxnLst>
                      <a:rect l="0" t="0" r="r" b="b"/>
                      <a:pathLst>
                        <a:path w="436" h="456">
                          <a:moveTo>
                            <a:pt x="400" y="456"/>
                          </a:moveTo>
                          <a:lnTo>
                            <a:pt x="0" y="34"/>
                          </a:lnTo>
                          <a:lnTo>
                            <a:pt x="34" y="0"/>
                          </a:lnTo>
                          <a:lnTo>
                            <a:pt x="436" y="422"/>
                          </a:lnTo>
                          <a:lnTo>
                            <a:pt x="400" y="456"/>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6" name="Freeform 8"/>
                    <p:cNvSpPr/>
                    <p:nvPr/>
                  </p:nvSpPr>
                  <p:spPr bwMode="auto">
                    <a:xfrm>
                      <a:off x="8132763" y="4224338"/>
                      <a:ext cx="706438" cy="696913"/>
                    </a:xfrm>
                    <a:custGeom>
                      <a:avLst/>
                      <a:gdLst>
                        <a:gd name="T0" fmla="*/ 0 w 445"/>
                        <a:gd name="T1" fmla="*/ 33 h 439"/>
                        <a:gd name="T2" fmla="*/ 410 w 445"/>
                        <a:gd name="T3" fmla="*/ 439 h 439"/>
                        <a:gd name="T4" fmla="*/ 445 w 445"/>
                        <a:gd name="T5" fmla="*/ 406 h 439"/>
                        <a:gd name="T6" fmla="*/ 34 w 445"/>
                        <a:gd name="T7" fmla="*/ 0 h 439"/>
                        <a:gd name="T8" fmla="*/ 0 w 445"/>
                        <a:gd name="T9" fmla="*/ 33 h 439"/>
                      </a:gdLst>
                      <a:ahLst/>
                      <a:cxnLst>
                        <a:cxn ang="0">
                          <a:pos x="T0" y="T1"/>
                        </a:cxn>
                        <a:cxn ang="0">
                          <a:pos x="T2" y="T3"/>
                        </a:cxn>
                        <a:cxn ang="0">
                          <a:pos x="T4" y="T5"/>
                        </a:cxn>
                        <a:cxn ang="0">
                          <a:pos x="T6" y="T7"/>
                        </a:cxn>
                        <a:cxn ang="0">
                          <a:pos x="T8" y="T9"/>
                        </a:cxn>
                      </a:cxnLst>
                      <a:rect l="0" t="0" r="r" b="b"/>
                      <a:pathLst>
                        <a:path w="445" h="439">
                          <a:moveTo>
                            <a:pt x="0" y="33"/>
                          </a:moveTo>
                          <a:lnTo>
                            <a:pt x="410" y="439"/>
                          </a:lnTo>
                          <a:lnTo>
                            <a:pt x="445" y="406"/>
                          </a:lnTo>
                          <a:lnTo>
                            <a:pt x="34" y="0"/>
                          </a:lnTo>
                          <a:lnTo>
                            <a:pt x="0"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7" name="Freeform 9"/>
                    <p:cNvSpPr/>
                    <p:nvPr/>
                  </p:nvSpPr>
                  <p:spPr bwMode="auto">
                    <a:xfrm>
                      <a:off x="8132763" y="2963863"/>
                      <a:ext cx="692150" cy="722313"/>
                    </a:xfrm>
                    <a:custGeom>
                      <a:avLst/>
                      <a:gdLst>
                        <a:gd name="T0" fmla="*/ 36 w 436"/>
                        <a:gd name="T1" fmla="*/ 455 h 455"/>
                        <a:gd name="T2" fmla="*/ 436 w 436"/>
                        <a:gd name="T3" fmla="*/ 33 h 455"/>
                        <a:gd name="T4" fmla="*/ 403 w 436"/>
                        <a:gd name="T5" fmla="*/ 0 h 455"/>
                        <a:gd name="T6" fmla="*/ 0 w 436"/>
                        <a:gd name="T7" fmla="*/ 422 h 455"/>
                        <a:gd name="T8" fmla="*/ 36 w 436"/>
                        <a:gd name="T9" fmla="*/ 455 h 455"/>
                      </a:gdLst>
                      <a:ahLst/>
                      <a:cxnLst>
                        <a:cxn ang="0">
                          <a:pos x="T0" y="T1"/>
                        </a:cxn>
                        <a:cxn ang="0">
                          <a:pos x="T2" y="T3"/>
                        </a:cxn>
                        <a:cxn ang="0">
                          <a:pos x="T4" y="T5"/>
                        </a:cxn>
                        <a:cxn ang="0">
                          <a:pos x="T6" y="T7"/>
                        </a:cxn>
                        <a:cxn ang="0">
                          <a:pos x="T8" y="T9"/>
                        </a:cxn>
                      </a:cxnLst>
                      <a:rect l="0" t="0" r="r" b="b"/>
                      <a:pathLst>
                        <a:path w="436" h="455">
                          <a:moveTo>
                            <a:pt x="36" y="455"/>
                          </a:moveTo>
                          <a:lnTo>
                            <a:pt x="436" y="33"/>
                          </a:lnTo>
                          <a:lnTo>
                            <a:pt x="403" y="0"/>
                          </a:lnTo>
                          <a:lnTo>
                            <a:pt x="0" y="422"/>
                          </a:lnTo>
                          <a:lnTo>
                            <a:pt x="36" y="455"/>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87" name="Oval 10"/>
                  <p:cNvSpPr>
                    <a:spLocks noChangeArrowheads="1"/>
                  </p:cNvSpPr>
                  <p:nvPr/>
                </p:nvSpPr>
                <p:spPr bwMode="auto">
                  <a:xfrm>
                    <a:off x="2563813" y="2184400"/>
                    <a:ext cx="1028700" cy="1035050"/>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8" name="Oval 13"/>
                  <p:cNvSpPr>
                    <a:spLocks noChangeArrowheads="1"/>
                  </p:cNvSpPr>
                  <p:nvPr/>
                </p:nvSpPr>
                <p:spPr bwMode="auto">
                  <a:xfrm>
                    <a:off x="2563813" y="4695825"/>
                    <a:ext cx="1028700" cy="1033463"/>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9" name="Oval 16"/>
                  <p:cNvSpPr>
                    <a:spLocks noChangeArrowheads="1"/>
                  </p:cNvSpPr>
                  <p:nvPr/>
                </p:nvSpPr>
                <p:spPr bwMode="auto">
                  <a:xfrm>
                    <a:off x="3795713" y="3441700"/>
                    <a:ext cx="1028700" cy="1031875"/>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0" name="Oval 19"/>
                  <p:cNvSpPr>
                    <a:spLocks noChangeArrowheads="1"/>
                  </p:cNvSpPr>
                  <p:nvPr/>
                </p:nvSpPr>
                <p:spPr bwMode="auto">
                  <a:xfrm>
                    <a:off x="7340601" y="3441700"/>
                    <a:ext cx="1028700" cy="1031875"/>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1" name="Oval 22"/>
                  <p:cNvSpPr>
                    <a:spLocks noChangeArrowheads="1"/>
                  </p:cNvSpPr>
                  <p:nvPr/>
                </p:nvSpPr>
                <p:spPr bwMode="auto">
                  <a:xfrm>
                    <a:off x="8591551" y="2184400"/>
                    <a:ext cx="1033463" cy="1035050"/>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2" name="Oval 25"/>
                  <p:cNvSpPr>
                    <a:spLocks noChangeArrowheads="1"/>
                  </p:cNvSpPr>
                  <p:nvPr/>
                </p:nvSpPr>
                <p:spPr bwMode="auto">
                  <a:xfrm>
                    <a:off x="8591551" y="4695825"/>
                    <a:ext cx="1033463" cy="1033463"/>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85" name="Oval 28"/>
                <p:cNvSpPr>
                  <a:spLocks noChangeArrowheads="1"/>
                </p:cNvSpPr>
                <p:nvPr/>
              </p:nvSpPr>
              <p:spPr bwMode="auto">
                <a:xfrm>
                  <a:off x="5387976" y="3260725"/>
                  <a:ext cx="1393825" cy="1392238"/>
                </a:xfrm>
                <a:prstGeom prst="ellipse">
                  <a:avLst/>
                </a:prstGeom>
                <a:solidFill>
                  <a:schemeClr val="accent1">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43" name="PA_库_组合 37"/>
              <p:cNvGrpSpPr/>
              <p:nvPr>
                <p:custDataLst>
                  <p:tags r:id="rId19"/>
                </p:custDataLst>
              </p:nvPr>
            </p:nvGrpSpPr>
            <p:grpSpPr>
              <a:xfrm>
                <a:off x="2459024" y="2765782"/>
                <a:ext cx="396766" cy="421108"/>
                <a:chOff x="2371633" y="3182483"/>
                <a:chExt cx="407231" cy="432215"/>
              </a:xfrm>
              <a:solidFill>
                <a:schemeClr val="tx1"/>
              </a:solidFill>
            </p:grpSpPr>
            <p:cxnSp>
              <p:nvCxnSpPr>
                <p:cNvPr id="81" name="Straight Connector 7"/>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Oval 35"/>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83" name="Oval 36"/>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grpSp>
            <p:nvGrpSpPr>
              <p:cNvPr id="44" name="PA_库_组合 38"/>
              <p:cNvGrpSpPr/>
              <p:nvPr>
                <p:custDataLst>
                  <p:tags r:id="rId20"/>
                </p:custDataLst>
              </p:nvPr>
            </p:nvGrpSpPr>
            <p:grpSpPr>
              <a:xfrm flipH="1">
                <a:off x="9374828" y="2678152"/>
                <a:ext cx="396766" cy="421108"/>
                <a:chOff x="2371633" y="3182483"/>
                <a:chExt cx="407231" cy="432215"/>
              </a:xfrm>
              <a:solidFill>
                <a:schemeClr val="tx1"/>
              </a:solidFill>
            </p:grpSpPr>
            <p:cxnSp>
              <p:nvCxnSpPr>
                <p:cNvPr id="78" name="Straight Connector 39"/>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Oval 40"/>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80" name="Oval 41"/>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grpSp>
            <p:nvGrpSpPr>
              <p:cNvPr id="45" name="PA_库_组合 44"/>
              <p:cNvGrpSpPr/>
              <p:nvPr>
                <p:custDataLst>
                  <p:tags r:id="rId21"/>
                </p:custDataLst>
              </p:nvPr>
            </p:nvGrpSpPr>
            <p:grpSpPr>
              <a:xfrm>
                <a:off x="3589006" y="5018478"/>
                <a:ext cx="625361" cy="354027"/>
                <a:chOff x="3531420" y="5494597"/>
                <a:chExt cx="641856" cy="363365"/>
              </a:xfrm>
              <a:solidFill>
                <a:schemeClr val="tx1"/>
              </a:solidFill>
            </p:grpSpPr>
            <p:cxnSp>
              <p:nvCxnSpPr>
                <p:cNvPr id="75" name="Straight Connector 34"/>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Oval 42"/>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77" name="Oval 43"/>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grpSp>
            <p:nvGrpSpPr>
              <p:cNvPr id="46" name="PA_库_组合 45"/>
              <p:cNvGrpSpPr/>
              <p:nvPr>
                <p:custDataLst>
                  <p:tags r:id="rId22"/>
                </p:custDataLst>
              </p:nvPr>
            </p:nvGrpSpPr>
            <p:grpSpPr>
              <a:xfrm flipH="1">
                <a:off x="7917445" y="5005615"/>
                <a:ext cx="625361" cy="354027"/>
                <a:chOff x="3531420" y="5494597"/>
                <a:chExt cx="641856" cy="363365"/>
              </a:xfrm>
              <a:solidFill>
                <a:schemeClr val="tx1"/>
              </a:solidFill>
            </p:grpSpPr>
            <p:cxnSp>
              <p:nvCxnSpPr>
                <p:cNvPr id="72" name="Straight Connector 46"/>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3" name="Oval 47"/>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74" name="Oval 48"/>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grpSp>
            <p:nvGrpSpPr>
              <p:cNvPr id="47" name="PA_库_组合 55"/>
              <p:cNvGrpSpPr/>
              <p:nvPr>
                <p:custDataLst>
                  <p:tags r:id="rId23"/>
                </p:custDataLst>
              </p:nvPr>
            </p:nvGrpSpPr>
            <p:grpSpPr>
              <a:xfrm>
                <a:off x="4333838" y="2533632"/>
                <a:ext cx="192163" cy="424602"/>
                <a:chOff x="4295897" y="2944210"/>
                <a:chExt cx="197232" cy="435801"/>
              </a:xfrm>
              <a:solidFill>
                <a:schemeClr val="tx1"/>
              </a:solidFill>
            </p:grpSpPr>
            <p:cxnSp>
              <p:nvCxnSpPr>
                <p:cNvPr id="69" name="Straight Connector 26"/>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0" name="Oval 53"/>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71" name="Oval 54"/>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grpSp>
            <p:nvGrpSpPr>
              <p:cNvPr id="48" name="PA_库_组合 56"/>
              <p:cNvGrpSpPr/>
              <p:nvPr>
                <p:custDataLst>
                  <p:tags r:id="rId24"/>
                </p:custDataLst>
              </p:nvPr>
            </p:nvGrpSpPr>
            <p:grpSpPr>
              <a:xfrm flipH="1">
                <a:off x="7568757" y="2521915"/>
                <a:ext cx="192163" cy="424602"/>
                <a:chOff x="4295897" y="2944210"/>
                <a:chExt cx="197232" cy="435801"/>
              </a:xfrm>
              <a:solidFill>
                <a:schemeClr val="tx1"/>
              </a:solidFill>
            </p:grpSpPr>
            <p:cxnSp>
              <p:nvCxnSpPr>
                <p:cNvPr id="66" name="Straight Connector 57"/>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Oval 58"/>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68" name="Oval 59"/>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sp>
            <p:nvSpPr>
              <p:cNvPr id="49" name="千图PPT彼岸天：ID 8661124库_椭圆 11"/>
              <p:cNvSpPr>
                <a:spLocks noChangeArrowheads="1"/>
              </p:cNvSpPr>
              <p:nvPr>
                <p:custDataLst>
                  <p:tags r:id="rId25"/>
                </p:custDataLst>
              </p:nvPr>
            </p:nvSpPr>
            <p:spPr bwMode="auto">
              <a:xfrm>
                <a:off x="2777735" y="1929458"/>
                <a:ext cx="739324" cy="737778"/>
              </a:xfrm>
              <a:prstGeom prst="ellipse">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50" name="千图PPT彼岸天：ID 8661124库_椭圆 14"/>
              <p:cNvSpPr>
                <a:spLocks noChangeArrowheads="1"/>
              </p:cNvSpPr>
              <p:nvPr>
                <p:custDataLst>
                  <p:tags r:id="rId26"/>
                </p:custDataLst>
              </p:nvPr>
            </p:nvSpPr>
            <p:spPr bwMode="auto">
              <a:xfrm>
                <a:off x="2777735" y="4371704"/>
                <a:ext cx="739324" cy="740872"/>
              </a:xfrm>
              <a:prstGeom prst="ellipse">
                <a:avLst/>
              </a:prstGeom>
              <a:solidFill>
                <a:schemeClr val="accent5"/>
              </a:solidFill>
              <a:ln>
                <a:noFill/>
              </a:ln>
            </p:spPr>
            <p:txBody>
              <a:bodyPr vert="horz" wrap="square" lIns="91440" tIns="45720" rIns="91440" bIns="45720" numCol="1" anchor="t" anchorCtr="0" compatLnSpc="1"/>
              <a:lstStyle/>
              <a:p>
                <a:endParaRPr lang="en-US">
                  <a:cs typeface="+mn-ea"/>
                  <a:sym typeface="+mn-lt"/>
                </a:endParaRPr>
              </a:p>
            </p:txBody>
          </p:sp>
          <p:sp>
            <p:nvSpPr>
              <p:cNvPr id="51" name="千图PPT彼岸天：ID 8661124库_椭圆 17"/>
              <p:cNvSpPr>
                <a:spLocks noChangeArrowheads="1"/>
              </p:cNvSpPr>
              <p:nvPr>
                <p:custDataLst>
                  <p:tags r:id="rId27"/>
                </p:custDataLst>
              </p:nvPr>
            </p:nvSpPr>
            <p:spPr bwMode="auto">
              <a:xfrm>
                <a:off x="3977978" y="3149808"/>
                <a:ext cx="739324" cy="740872"/>
              </a:xfrm>
              <a:prstGeom prst="ellipse">
                <a:avLst/>
              </a:prstGeom>
              <a:solidFill>
                <a:schemeClr val="tx1">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52" name="千图PPT彼岸天：ID 8661124库_椭圆 20"/>
              <p:cNvSpPr>
                <a:spLocks noChangeArrowheads="1"/>
              </p:cNvSpPr>
              <p:nvPr>
                <p:custDataLst>
                  <p:tags r:id="rId28"/>
                </p:custDataLst>
              </p:nvPr>
            </p:nvSpPr>
            <p:spPr bwMode="auto">
              <a:xfrm>
                <a:off x="7431767" y="3149808"/>
                <a:ext cx="739324" cy="740872"/>
              </a:xfrm>
              <a:prstGeom prst="ellipse">
                <a:avLst/>
              </a:pr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53" name="千图PPT彼岸天：ID 8661124库_椭圆 23"/>
              <p:cNvSpPr>
                <a:spLocks noChangeArrowheads="1"/>
              </p:cNvSpPr>
              <p:nvPr>
                <p:custDataLst>
                  <p:tags r:id="rId29"/>
                </p:custDataLst>
              </p:nvPr>
            </p:nvSpPr>
            <p:spPr bwMode="auto">
              <a:xfrm>
                <a:off x="8655210" y="1929458"/>
                <a:ext cx="734685" cy="737778"/>
              </a:xfrm>
              <a:prstGeom prst="ellipse">
                <a:avLst/>
              </a:prstGeom>
              <a:solidFill>
                <a:schemeClr val="tx1">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54" name="千图PPT彼岸天：ID 8661124库_椭圆 26"/>
              <p:cNvSpPr>
                <a:spLocks noChangeArrowheads="1"/>
              </p:cNvSpPr>
              <p:nvPr>
                <p:custDataLst>
                  <p:tags r:id="rId30"/>
                </p:custDataLst>
              </p:nvPr>
            </p:nvSpPr>
            <p:spPr bwMode="auto">
              <a:xfrm>
                <a:off x="8655210" y="4371704"/>
                <a:ext cx="734685" cy="740872"/>
              </a:xfrm>
              <a:prstGeom prst="ellipse">
                <a:avLst/>
              </a:pr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55" name="千图PPT彼岸天：ID 8661124库_椭圆 29"/>
              <p:cNvSpPr>
                <a:spLocks noChangeArrowheads="1"/>
              </p:cNvSpPr>
              <p:nvPr>
                <p:custDataLst>
                  <p:tags r:id="rId31"/>
                </p:custDataLst>
              </p:nvPr>
            </p:nvSpPr>
            <p:spPr bwMode="auto">
              <a:xfrm>
                <a:off x="5580363" y="3022978"/>
                <a:ext cx="996077" cy="996077"/>
              </a:xfrm>
              <a:prstGeom prst="ellipse">
                <a:avLst/>
              </a:pr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6" name="千图PPT彼岸天：ID 8661124库_任意多边形 31"/>
              <p:cNvSpPr/>
              <p:nvPr>
                <p:custDataLst>
                  <p:tags r:id="rId32"/>
                </p:custDataLst>
              </p:nvPr>
            </p:nvSpPr>
            <p:spPr bwMode="auto">
              <a:xfrm>
                <a:off x="5387025" y="2654862"/>
                <a:ext cx="691377" cy="403690"/>
              </a:xfrm>
              <a:custGeom>
                <a:avLst/>
                <a:gdLst>
                  <a:gd name="T0" fmla="*/ 23 w 189"/>
                  <a:gd name="T1" fmla="*/ 104 h 110"/>
                  <a:gd name="T2" fmla="*/ 177 w 189"/>
                  <a:gd name="T3" fmla="*/ 24 h 110"/>
                  <a:gd name="T4" fmla="*/ 189 w 189"/>
                  <a:gd name="T5" fmla="*/ 12 h 110"/>
                  <a:gd name="T6" fmla="*/ 189 w 189"/>
                  <a:gd name="T7" fmla="*/ 12 h 110"/>
                  <a:gd name="T8" fmla="*/ 176 w 189"/>
                  <a:gd name="T9" fmla="*/ 0 h 110"/>
                  <a:gd name="T10" fmla="*/ 4 w 189"/>
                  <a:gd name="T11" fmla="*/ 89 h 110"/>
                  <a:gd name="T12" fmla="*/ 7 w 189"/>
                  <a:gd name="T13" fmla="*/ 106 h 110"/>
                  <a:gd name="T14" fmla="*/ 7 w 189"/>
                  <a:gd name="T15" fmla="*/ 107 h 110"/>
                  <a:gd name="T16" fmla="*/ 23 w 189"/>
                  <a:gd name="T1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10">
                    <a:moveTo>
                      <a:pt x="23" y="104"/>
                    </a:moveTo>
                    <a:cubicBezTo>
                      <a:pt x="60" y="58"/>
                      <a:pt x="115" y="28"/>
                      <a:pt x="177" y="24"/>
                    </a:cubicBezTo>
                    <a:cubicBezTo>
                      <a:pt x="184" y="24"/>
                      <a:pt x="189" y="19"/>
                      <a:pt x="189" y="12"/>
                    </a:cubicBezTo>
                    <a:cubicBezTo>
                      <a:pt x="189" y="12"/>
                      <a:pt x="189" y="12"/>
                      <a:pt x="189" y="12"/>
                    </a:cubicBezTo>
                    <a:cubicBezTo>
                      <a:pt x="189" y="5"/>
                      <a:pt x="183" y="0"/>
                      <a:pt x="176" y="0"/>
                    </a:cubicBezTo>
                    <a:cubicBezTo>
                      <a:pt x="106" y="4"/>
                      <a:pt x="45" y="38"/>
                      <a:pt x="4" y="89"/>
                    </a:cubicBezTo>
                    <a:cubicBezTo>
                      <a:pt x="0" y="95"/>
                      <a:pt x="1" y="103"/>
                      <a:pt x="7" y="106"/>
                    </a:cubicBezTo>
                    <a:cubicBezTo>
                      <a:pt x="7" y="107"/>
                      <a:pt x="7" y="107"/>
                      <a:pt x="7" y="107"/>
                    </a:cubicBezTo>
                    <a:cubicBezTo>
                      <a:pt x="13" y="110"/>
                      <a:pt x="19" y="109"/>
                      <a:pt x="23" y="104"/>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7" name="千图PPT彼岸天：ID 8661124库_任意多边形 32"/>
              <p:cNvSpPr/>
              <p:nvPr>
                <p:custDataLst>
                  <p:tags r:id="rId33"/>
                </p:custDataLst>
              </p:nvPr>
            </p:nvSpPr>
            <p:spPr bwMode="auto">
              <a:xfrm>
                <a:off x="6140270" y="2659502"/>
                <a:ext cx="801193" cy="1254377"/>
              </a:xfrm>
              <a:custGeom>
                <a:avLst/>
                <a:gdLst>
                  <a:gd name="T0" fmla="*/ 195 w 219"/>
                  <a:gd name="T1" fmla="*/ 235 h 342"/>
                  <a:gd name="T2" fmla="*/ 175 w 219"/>
                  <a:gd name="T3" fmla="*/ 323 h 342"/>
                  <a:gd name="T4" fmla="*/ 179 w 219"/>
                  <a:gd name="T5" fmla="*/ 337 h 342"/>
                  <a:gd name="T6" fmla="*/ 179 w 219"/>
                  <a:gd name="T7" fmla="*/ 337 h 342"/>
                  <a:gd name="T8" fmla="*/ 197 w 219"/>
                  <a:gd name="T9" fmla="*/ 333 h 342"/>
                  <a:gd name="T10" fmla="*/ 219 w 219"/>
                  <a:gd name="T11" fmla="*/ 235 h 342"/>
                  <a:gd name="T12" fmla="*/ 13 w 219"/>
                  <a:gd name="T13" fmla="*/ 1 h 342"/>
                  <a:gd name="T14" fmla="*/ 0 w 219"/>
                  <a:gd name="T15" fmla="*/ 13 h 342"/>
                  <a:gd name="T16" fmla="*/ 0 w 219"/>
                  <a:gd name="T17" fmla="*/ 13 h 342"/>
                  <a:gd name="T18" fmla="*/ 10 w 219"/>
                  <a:gd name="T19" fmla="*/ 25 h 342"/>
                  <a:gd name="T20" fmla="*/ 195 w 219"/>
                  <a:gd name="T21" fmla="*/ 23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342">
                    <a:moveTo>
                      <a:pt x="195" y="235"/>
                    </a:moveTo>
                    <a:cubicBezTo>
                      <a:pt x="195" y="266"/>
                      <a:pt x="188" y="296"/>
                      <a:pt x="175" y="323"/>
                    </a:cubicBezTo>
                    <a:cubicBezTo>
                      <a:pt x="173" y="328"/>
                      <a:pt x="175" y="334"/>
                      <a:pt x="179" y="337"/>
                    </a:cubicBezTo>
                    <a:cubicBezTo>
                      <a:pt x="179" y="337"/>
                      <a:pt x="179" y="337"/>
                      <a:pt x="179" y="337"/>
                    </a:cubicBezTo>
                    <a:cubicBezTo>
                      <a:pt x="185" y="342"/>
                      <a:pt x="194" y="340"/>
                      <a:pt x="197" y="333"/>
                    </a:cubicBezTo>
                    <a:cubicBezTo>
                      <a:pt x="211" y="303"/>
                      <a:pt x="219" y="270"/>
                      <a:pt x="219" y="235"/>
                    </a:cubicBezTo>
                    <a:cubicBezTo>
                      <a:pt x="219" y="115"/>
                      <a:pt x="129" y="16"/>
                      <a:pt x="13" y="1"/>
                    </a:cubicBezTo>
                    <a:cubicBezTo>
                      <a:pt x="6" y="0"/>
                      <a:pt x="0" y="6"/>
                      <a:pt x="0" y="13"/>
                    </a:cubicBezTo>
                    <a:cubicBezTo>
                      <a:pt x="0" y="13"/>
                      <a:pt x="0" y="13"/>
                      <a:pt x="0" y="13"/>
                    </a:cubicBezTo>
                    <a:cubicBezTo>
                      <a:pt x="0" y="19"/>
                      <a:pt x="4" y="24"/>
                      <a:pt x="10" y="25"/>
                    </a:cubicBezTo>
                    <a:cubicBezTo>
                      <a:pt x="114" y="38"/>
                      <a:pt x="195" y="127"/>
                      <a:pt x="195" y="235"/>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8" name="千图PPT彼岸天：ID 8661124库_任意多边形 33"/>
              <p:cNvSpPr/>
              <p:nvPr>
                <p:custDataLst>
                  <p:tags r:id="rId34"/>
                </p:custDataLst>
              </p:nvPr>
            </p:nvSpPr>
            <p:spPr bwMode="auto">
              <a:xfrm>
                <a:off x="5210700" y="3074019"/>
                <a:ext cx="1596198" cy="1319339"/>
              </a:xfrm>
              <a:custGeom>
                <a:avLst/>
                <a:gdLst>
                  <a:gd name="T0" fmla="*/ 413 w 436"/>
                  <a:gd name="T1" fmla="*/ 240 h 360"/>
                  <a:gd name="T2" fmla="*/ 189 w 436"/>
                  <a:gd name="T3" fmla="*/ 329 h 360"/>
                  <a:gd name="T4" fmla="*/ 30 w 436"/>
                  <a:gd name="T5" fmla="*/ 170 h 360"/>
                  <a:gd name="T6" fmla="*/ 51 w 436"/>
                  <a:gd name="T7" fmla="*/ 19 h 360"/>
                  <a:gd name="T8" fmla="*/ 47 w 436"/>
                  <a:gd name="T9" fmla="*/ 3 h 360"/>
                  <a:gd name="T10" fmla="*/ 47 w 436"/>
                  <a:gd name="T11" fmla="*/ 3 h 360"/>
                  <a:gd name="T12" fmla="*/ 30 w 436"/>
                  <a:gd name="T13" fmla="*/ 7 h 360"/>
                  <a:gd name="T14" fmla="*/ 1 w 436"/>
                  <a:gd name="T15" fmla="*/ 128 h 360"/>
                  <a:gd name="T16" fmla="*/ 229 w 436"/>
                  <a:gd name="T17" fmla="*/ 358 h 360"/>
                  <a:gd name="T18" fmla="*/ 432 w 436"/>
                  <a:gd name="T19" fmla="*/ 254 h 360"/>
                  <a:gd name="T20" fmla="*/ 430 w 436"/>
                  <a:gd name="T21" fmla="*/ 238 h 360"/>
                  <a:gd name="T22" fmla="*/ 430 w 436"/>
                  <a:gd name="T23" fmla="*/ 238 h 360"/>
                  <a:gd name="T24" fmla="*/ 413 w 436"/>
                  <a:gd name="T25"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360">
                    <a:moveTo>
                      <a:pt x="413" y="240"/>
                    </a:moveTo>
                    <a:cubicBezTo>
                      <a:pt x="366" y="309"/>
                      <a:pt x="282" y="349"/>
                      <a:pt x="189" y="329"/>
                    </a:cubicBezTo>
                    <a:cubicBezTo>
                      <a:pt x="110" y="312"/>
                      <a:pt x="47" y="249"/>
                      <a:pt x="30" y="170"/>
                    </a:cubicBezTo>
                    <a:cubicBezTo>
                      <a:pt x="18" y="115"/>
                      <a:pt x="27" y="62"/>
                      <a:pt x="51" y="19"/>
                    </a:cubicBezTo>
                    <a:cubicBezTo>
                      <a:pt x="54" y="14"/>
                      <a:pt x="53" y="6"/>
                      <a:pt x="47" y="3"/>
                    </a:cubicBezTo>
                    <a:cubicBezTo>
                      <a:pt x="47" y="3"/>
                      <a:pt x="47" y="3"/>
                      <a:pt x="47" y="3"/>
                    </a:cubicBezTo>
                    <a:cubicBezTo>
                      <a:pt x="41" y="0"/>
                      <a:pt x="34" y="1"/>
                      <a:pt x="30" y="7"/>
                    </a:cubicBezTo>
                    <a:cubicBezTo>
                      <a:pt x="10" y="43"/>
                      <a:pt x="0" y="84"/>
                      <a:pt x="1" y="128"/>
                    </a:cubicBezTo>
                    <a:cubicBezTo>
                      <a:pt x="4" y="253"/>
                      <a:pt x="105" y="354"/>
                      <a:pt x="229" y="358"/>
                    </a:cubicBezTo>
                    <a:cubicBezTo>
                      <a:pt x="314" y="360"/>
                      <a:pt x="389" y="318"/>
                      <a:pt x="432" y="254"/>
                    </a:cubicBezTo>
                    <a:cubicBezTo>
                      <a:pt x="436" y="249"/>
                      <a:pt x="435" y="242"/>
                      <a:pt x="430" y="238"/>
                    </a:cubicBezTo>
                    <a:cubicBezTo>
                      <a:pt x="430" y="238"/>
                      <a:pt x="430" y="238"/>
                      <a:pt x="430" y="238"/>
                    </a:cubicBezTo>
                    <a:cubicBezTo>
                      <a:pt x="425" y="233"/>
                      <a:pt x="417" y="234"/>
                      <a:pt x="413" y="24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pic>
          <p:nvPicPr>
            <p:cNvPr id="4" name="图片 3"/>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2864603" y="4697596"/>
              <a:ext cx="579105" cy="370384"/>
            </a:xfrm>
            <a:prstGeom prst="rect">
              <a:avLst/>
            </a:prstGeom>
          </p:spPr>
        </p:pic>
        <p:pic>
          <p:nvPicPr>
            <p:cNvPr id="101" name="图片 100"/>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2858856" y="2260762"/>
              <a:ext cx="579105" cy="370384"/>
            </a:xfrm>
            <a:prstGeom prst="rect">
              <a:avLst/>
            </a:prstGeom>
          </p:spPr>
        </p:pic>
        <p:pic>
          <p:nvPicPr>
            <p:cNvPr id="102" name="图片 101"/>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8739850" y="2252221"/>
              <a:ext cx="579105" cy="370384"/>
            </a:xfrm>
            <a:prstGeom prst="rect">
              <a:avLst/>
            </a:prstGeom>
          </p:spPr>
        </p:pic>
        <p:pic>
          <p:nvPicPr>
            <p:cNvPr id="103" name="图片 102"/>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4058670" y="3478637"/>
              <a:ext cx="579105" cy="370384"/>
            </a:xfrm>
            <a:prstGeom prst="rect">
              <a:avLst/>
            </a:prstGeom>
          </p:spPr>
        </p:pic>
        <p:pic>
          <p:nvPicPr>
            <p:cNvPr id="104" name="图片 103"/>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7538961" y="3467573"/>
              <a:ext cx="579105" cy="370384"/>
            </a:xfrm>
            <a:prstGeom prst="rect">
              <a:avLst/>
            </a:prstGeom>
          </p:spPr>
        </p:pic>
        <p:pic>
          <p:nvPicPr>
            <p:cNvPr id="105" name="图片 104"/>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8739849" y="4697596"/>
              <a:ext cx="579105" cy="370384"/>
            </a:xfrm>
            <a:prstGeom prst="rect">
              <a:avLst/>
            </a:prstGeom>
          </p:spPr>
        </p:pic>
        <p:pic>
          <p:nvPicPr>
            <p:cNvPr id="106" name="图片 105"/>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5732371" y="3400319"/>
              <a:ext cx="721739" cy="461610"/>
            </a:xfrm>
            <a:prstGeom prst="rect">
              <a:avLst/>
            </a:prstGeom>
          </p:spPr>
        </p:pic>
      </p:grpSp>
      <p:cxnSp>
        <p:nvCxnSpPr>
          <p:cNvPr id="107" name="Straight Connector 34"/>
          <p:cNvCxnSpPr/>
          <p:nvPr/>
        </p:nvCxnSpPr>
        <p:spPr>
          <a:xfrm>
            <a:off x="6111299" y="1925870"/>
            <a:ext cx="3716" cy="684626"/>
          </a:xfrm>
          <a:prstGeom prst="line">
            <a:avLst/>
          </a:prstGeom>
          <a:solidFill>
            <a:schemeClr val="tx1"/>
          </a:solid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Oval 43"/>
          <p:cNvSpPr/>
          <p:nvPr/>
        </p:nvSpPr>
        <p:spPr>
          <a:xfrm>
            <a:off x="6071187" y="2644580"/>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09" name="Oval 54"/>
          <p:cNvSpPr/>
          <p:nvPr/>
        </p:nvSpPr>
        <p:spPr>
          <a:xfrm>
            <a:off x="6067473" y="1773816"/>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10" name="千图PPT彼岸天：ID 8661124库_文本框 8"/>
          <p:cNvSpPr txBox="1"/>
          <p:nvPr>
            <p:custDataLst>
              <p:tags r:id="rId7"/>
            </p:custDataLst>
          </p:nvPr>
        </p:nvSpPr>
        <p:spPr>
          <a:xfrm>
            <a:off x="5333885" y="1412784"/>
            <a:ext cx="1562257"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chemeClr val="accent1"/>
                </a:solidFill>
                <a:cs typeface="+mn-ea"/>
                <a:sym typeface="+mn-lt"/>
              </a:rPr>
              <a:t>The first ONE</a:t>
            </a:r>
          </a:p>
        </p:txBody>
      </p:sp>
      <p:cxnSp>
        <p:nvCxnSpPr>
          <p:cNvPr id="111" name="Straight Connector 34"/>
          <p:cNvCxnSpPr/>
          <p:nvPr/>
        </p:nvCxnSpPr>
        <p:spPr>
          <a:xfrm>
            <a:off x="6107584" y="4697596"/>
            <a:ext cx="7430" cy="969838"/>
          </a:xfrm>
          <a:prstGeom prst="line">
            <a:avLst/>
          </a:prstGeom>
          <a:solidFill>
            <a:schemeClr val="tx1"/>
          </a:solid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Oval 54"/>
          <p:cNvSpPr/>
          <p:nvPr/>
        </p:nvSpPr>
        <p:spPr>
          <a:xfrm>
            <a:off x="6065615" y="4548574"/>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13" name="Oval 43"/>
          <p:cNvSpPr/>
          <p:nvPr/>
        </p:nvSpPr>
        <p:spPr>
          <a:xfrm>
            <a:off x="6071187" y="5749097"/>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14" name="千图PPT彼岸天：ID 8661124库_文本框 8"/>
          <p:cNvSpPr txBox="1"/>
          <p:nvPr>
            <p:custDataLst>
              <p:tags r:id="rId8"/>
            </p:custDataLst>
          </p:nvPr>
        </p:nvSpPr>
        <p:spPr>
          <a:xfrm>
            <a:off x="4991463" y="5949280"/>
            <a:ext cx="2232246" cy="385108"/>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smtClean="0">
                <a:solidFill>
                  <a:schemeClr val="accent1"/>
                </a:solidFill>
                <a:cs typeface="+mn-ea"/>
                <a:sym typeface="+mn-lt"/>
              </a:rPr>
              <a:t>Smart Circuit Breaker</a:t>
            </a:r>
          </a:p>
        </p:txBody>
      </p:sp>
      <p:grpSp>
        <p:nvGrpSpPr>
          <p:cNvPr id="3" name="组合 2"/>
          <p:cNvGrpSpPr/>
          <p:nvPr/>
        </p:nvGrpSpPr>
        <p:grpSpPr>
          <a:xfrm>
            <a:off x="3097077" y="1439350"/>
            <a:ext cx="192213" cy="424602"/>
            <a:chOff x="4122744" y="1607836"/>
            <a:chExt cx="192213" cy="424602"/>
          </a:xfrm>
        </p:grpSpPr>
        <p:cxnSp>
          <p:nvCxnSpPr>
            <p:cNvPr id="115" name="Straight Connector 26"/>
            <p:cNvCxnSpPr/>
            <p:nvPr/>
          </p:nvCxnSpPr>
          <p:spPr>
            <a:xfrm flipH="1">
              <a:off x="4168405" y="1614541"/>
              <a:ext cx="106547" cy="406180"/>
            </a:xfrm>
            <a:prstGeom prst="line">
              <a:avLst/>
            </a:prstGeom>
            <a:solidFill>
              <a:schemeClr val="tx1"/>
            </a:solid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6" name="Oval 53"/>
            <p:cNvSpPr/>
            <p:nvPr/>
          </p:nvSpPr>
          <p:spPr>
            <a:xfrm>
              <a:off x="4122744" y="1944808"/>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17" name="Oval 54"/>
            <p:cNvSpPr/>
            <p:nvPr/>
          </p:nvSpPr>
          <p:spPr>
            <a:xfrm>
              <a:off x="4227305" y="1607836"/>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sp>
        <p:nvSpPr>
          <p:cNvPr id="118" name="千图PPT彼岸天：ID 8661124库_文本框 8"/>
          <p:cNvSpPr txBox="1"/>
          <p:nvPr>
            <p:custDataLst>
              <p:tags r:id="rId9"/>
            </p:custDataLst>
          </p:nvPr>
        </p:nvSpPr>
        <p:spPr>
          <a:xfrm>
            <a:off x="3753429" y="2311021"/>
            <a:ext cx="1562257"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accent1"/>
                </a:solidFill>
                <a:cs typeface="+mn-ea"/>
                <a:sym typeface="+mn-lt"/>
              </a:rPr>
              <a:t>Certification</a:t>
            </a:r>
          </a:p>
        </p:txBody>
      </p:sp>
      <p:sp>
        <p:nvSpPr>
          <p:cNvPr id="119" name="千图PPT彼岸天：ID 8661124库_文本框 8"/>
          <p:cNvSpPr txBox="1"/>
          <p:nvPr>
            <p:custDataLst>
              <p:tags r:id="rId10"/>
            </p:custDataLst>
          </p:nvPr>
        </p:nvSpPr>
        <p:spPr>
          <a:xfrm>
            <a:off x="8502966" y="1176182"/>
            <a:ext cx="1562257"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smtClean="0">
                <a:solidFill>
                  <a:schemeClr val="accent1"/>
                </a:solidFill>
                <a:cs typeface="+mn-ea"/>
                <a:sym typeface="+mn-lt"/>
              </a:rPr>
              <a:t>DC</a:t>
            </a:r>
          </a:p>
        </p:txBody>
      </p:sp>
      <p:grpSp>
        <p:nvGrpSpPr>
          <p:cNvPr id="120" name="组合 119"/>
          <p:cNvGrpSpPr/>
          <p:nvPr/>
        </p:nvGrpSpPr>
        <p:grpSpPr>
          <a:xfrm>
            <a:off x="9074565" y="1467079"/>
            <a:ext cx="192213" cy="424602"/>
            <a:chOff x="4122744" y="1607836"/>
            <a:chExt cx="192213" cy="424602"/>
          </a:xfrm>
        </p:grpSpPr>
        <p:cxnSp>
          <p:nvCxnSpPr>
            <p:cNvPr id="121" name="Straight Connector 26"/>
            <p:cNvCxnSpPr/>
            <p:nvPr/>
          </p:nvCxnSpPr>
          <p:spPr>
            <a:xfrm flipH="1">
              <a:off x="4168405" y="1614541"/>
              <a:ext cx="106547" cy="406180"/>
            </a:xfrm>
            <a:prstGeom prst="line">
              <a:avLst/>
            </a:prstGeom>
            <a:solidFill>
              <a:schemeClr val="tx1"/>
            </a:solid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2" name="Oval 53"/>
            <p:cNvSpPr/>
            <p:nvPr/>
          </p:nvSpPr>
          <p:spPr>
            <a:xfrm>
              <a:off x="4122744" y="1944808"/>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23" name="Oval 54"/>
            <p:cNvSpPr/>
            <p:nvPr/>
          </p:nvSpPr>
          <p:spPr>
            <a:xfrm>
              <a:off x="4227305" y="1607836"/>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sp>
        <p:nvSpPr>
          <p:cNvPr id="128" name="千图PPT彼岸天：ID 8661124库_文本框 8"/>
          <p:cNvSpPr txBox="1"/>
          <p:nvPr>
            <p:custDataLst>
              <p:tags r:id="rId11"/>
            </p:custDataLst>
          </p:nvPr>
        </p:nvSpPr>
        <p:spPr>
          <a:xfrm>
            <a:off x="6591305" y="4724400"/>
            <a:ext cx="1595121" cy="495300"/>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chemeClr val="accent1"/>
                </a:solidFill>
                <a:cs typeface="+mn-ea"/>
                <a:sym typeface="+mn-lt"/>
              </a:rPr>
              <a:t>with power/no power</a:t>
            </a:r>
          </a:p>
        </p:txBody>
      </p:sp>
      <p:sp>
        <p:nvSpPr>
          <p:cNvPr id="129" name="千图PPT彼岸天：ID 8661124库_文本框 8"/>
          <p:cNvSpPr txBox="1"/>
          <p:nvPr>
            <p:custDataLst>
              <p:tags r:id="rId12"/>
            </p:custDataLst>
          </p:nvPr>
        </p:nvSpPr>
        <p:spPr>
          <a:xfrm>
            <a:off x="9866694" y="5326279"/>
            <a:ext cx="1562257"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chemeClr val="accent1"/>
                </a:solidFill>
                <a:cs typeface="+mn-ea"/>
                <a:sym typeface="+mn-lt"/>
              </a:rPr>
              <a:t>4G MCCB</a:t>
            </a:r>
          </a:p>
        </p:txBody>
      </p:sp>
      <p:cxnSp>
        <p:nvCxnSpPr>
          <p:cNvPr id="130" name="Straight Connector 34"/>
          <p:cNvCxnSpPr/>
          <p:nvPr/>
        </p:nvCxnSpPr>
        <p:spPr>
          <a:xfrm>
            <a:off x="9541741" y="5162121"/>
            <a:ext cx="552840" cy="269880"/>
          </a:xfrm>
          <a:prstGeom prst="line">
            <a:avLst/>
          </a:prstGeom>
          <a:solidFill>
            <a:schemeClr val="tx1"/>
          </a:solid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1" name="Oval 42"/>
          <p:cNvSpPr/>
          <p:nvPr/>
        </p:nvSpPr>
        <p:spPr>
          <a:xfrm>
            <a:off x="9529374" y="5132910"/>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32" name="Oval 43"/>
          <p:cNvSpPr/>
          <p:nvPr/>
        </p:nvSpPr>
        <p:spPr>
          <a:xfrm>
            <a:off x="10067246" y="5399307"/>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33" name="千图PPT彼岸天：ID 8661124库_文本框 8"/>
          <p:cNvSpPr txBox="1"/>
          <p:nvPr>
            <p:custDataLst>
              <p:tags r:id="rId13"/>
            </p:custDataLst>
          </p:nvPr>
        </p:nvSpPr>
        <p:spPr>
          <a:xfrm>
            <a:off x="4549042" y="4747855"/>
            <a:ext cx="1562257"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chemeClr val="accent1"/>
                </a:solidFill>
                <a:cs typeface="+mn-ea"/>
                <a:sym typeface="+mn-lt"/>
              </a:rPr>
              <a:t>Ethernet</a:t>
            </a:r>
          </a:p>
        </p:txBody>
      </p:sp>
      <p:cxnSp>
        <p:nvCxnSpPr>
          <p:cNvPr id="134" name="Straight Connector 46"/>
          <p:cNvCxnSpPr/>
          <p:nvPr/>
        </p:nvCxnSpPr>
        <p:spPr>
          <a:xfrm flipH="1" flipV="1">
            <a:off x="4760598" y="4252895"/>
            <a:ext cx="464716" cy="373791"/>
          </a:xfrm>
          <a:prstGeom prst="line">
            <a:avLst/>
          </a:prstGeom>
          <a:solidFill>
            <a:schemeClr val="tx1"/>
          </a:solid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5" name="Oval 47"/>
          <p:cNvSpPr/>
          <p:nvPr/>
        </p:nvSpPr>
        <p:spPr>
          <a:xfrm flipH="1">
            <a:off x="5228035" y="4612154"/>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36" name="Oval 48"/>
          <p:cNvSpPr/>
          <p:nvPr/>
        </p:nvSpPr>
        <p:spPr>
          <a:xfrm flipH="1">
            <a:off x="4637776" y="4156644"/>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cxnSp>
        <p:nvCxnSpPr>
          <p:cNvPr id="137" name="Straight Connector 46"/>
          <p:cNvCxnSpPr/>
          <p:nvPr/>
        </p:nvCxnSpPr>
        <p:spPr>
          <a:xfrm flipH="1">
            <a:off x="7398861" y="4239759"/>
            <a:ext cx="172389" cy="334324"/>
          </a:xfrm>
          <a:prstGeom prst="line">
            <a:avLst/>
          </a:prstGeom>
          <a:solidFill>
            <a:schemeClr val="tx1"/>
          </a:solid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8" name="Oval 47"/>
          <p:cNvSpPr/>
          <p:nvPr/>
        </p:nvSpPr>
        <p:spPr>
          <a:xfrm flipH="1">
            <a:off x="7540158" y="4141224"/>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39" name="Oval 48"/>
          <p:cNvSpPr/>
          <p:nvPr/>
        </p:nvSpPr>
        <p:spPr>
          <a:xfrm flipH="1">
            <a:off x="7317695" y="4592389"/>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cxnSp>
        <p:nvCxnSpPr>
          <p:cNvPr id="140" name="Straight Connector 7"/>
          <p:cNvCxnSpPr/>
          <p:nvPr/>
        </p:nvCxnSpPr>
        <p:spPr>
          <a:xfrm flipH="1">
            <a:off x="2224042" y="5023031"/>
            <a:ext cx="336532" cy="391320"/>
          </a:xfrm>
          <a:prstGeom prst="line">
            <a:avLst/>
          </a:prstGeom>
          <a:solidFill>
            <a:schemeClr val="tx1"/>
          </a:solid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1" name="Oval 35"/>
          <p:cNvSpPr/>
          <p:nvPr/>
        </p:nvSpPr>
        <p:spPr>
          <a:xfrm>
            <a:off x="2183322" y="5355931"/>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42" name="Oval 36"/>
          <p:cNvSpPr/>
          <p:nvPr/>
        </p:nvSpPr>
        <p:spPr>
          <a:xfrm>
            <a:off x="2492538" y="5022453"/>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43" name="千图PPT彼岸天：ID 8661124库_文本框 8"/>
          <p:cNvSpPr txBox="1"/>
          <p:nvPr>
            <p:custDataLst>
              <p:tags r:id="rId14"/>
            </p:custDataLst>
          </p:nvPr>
        </p:nvSpPr>
        <p:spPr>
          <a:xfrm>
            <a:off x="1253773" y="5504486"/>
            <a:ext cx="1835417"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chemeClr val="accent1"/>
                </a:solidFill>
                <a:cs typeface="+mn-ea"/>
                <a:sym typeface="+mn-lt"/>
              </a:rPr>
              <a:t>4G</a:t>
            </a:r>
            <a:r>
              <a:rPr lang="zh-CN" altLang="en-US" sz="1600" b="1" dirty="0">
                <a:solidFill>
                  <a:schemeClr val="accent1"/>
                </a:solidFill>
                <a:cs typeface="+mn-ea"/>
                <a:sym typeface="+mn-lt"/>
              </a:rPr>
              <a:t>、</a:t>
            </a:r>
            <a:r>
              <a:rPr lang="en-US" altLang="zh-CN" sz="1600" b="1" dirty="0">
                <a:solidFill>
                  <a:schemeClr val="accent1"/>
                </a:solidFill>
                <a:cs typeface="+mn-ea"/>
                <a:sym typeface="+mn-lt"/>
              </a:rPr>
              <a:t>NB Card independent</a:t>
            </a:r>
          </a:p>
        </p:txBody>
      </p:sp>
      <p:cxnSp>
        <p:nvCxnSpPr>
          <p:cNvPr id="147" name="Straight Connector 7"/>
          <p:cNvCxnSpPr>
            <a:stCxn id="149" idx="2"/>
          </p:cNvCxnSpPr>
          <p:nvPr/>
        </p:nvCxnSpPr>
        <p:spPr>
          <a:xfrm flipH="1">
            <a:off x="2929240" y="3674941"/>
            <a:ext cx="711339" cy="137139"/>
          </a:xfrm>
          <a:prstGeom prst="line">
            <a:avLst/>
          </a:prstGeom>
          <a:solidFill>
            <a:schemeClr val="tx1"/>
          </a:solid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8" name="Oval 35"/>
          <p:cNvSpPr/>
          <p:nvPr/>
        </p:nvSpPr>
        <p:spPr>
          <a:xfrm>
            <a:off x="2885409" y="3750327"/>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49" name="Oval 36"/>
          <p:cNvSpPr/>
          <p:nvPr/>
        </p:nvSpPr>
        <p:spPr>
          <a:xfrm>
            <a:off x="3640575" y="3631124"/>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50" name="千图PPT彼岸天：ID 8661124库_文本框 8"/>
          <p:cNvSpPr txBox="1"/>
          <p:nvPr>
            <p:custDataLst>
              <p:tags r:id="rId15"/>
            </p:custDataLst>
          </p:nvPr>
        </p:nvSpPr>
        <p:spPr>
          <a:xfrm>
            <a:off x="1764199" y="3794142"/>
            <a:ext cx="1835417"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chemeClr val="accent1"/>
                </a:solidFill>
                <a:cs typeface="+mn-ea"/>
                <a:sym typeface="+mn-lt"/>
              </a:rPr>
              <a:t>Cat1</a:t>
            </a:r>
          </a:p>
        </p:txBody>
      </p:sp>
      <p:cxnSp>
        <p:nvCxnSpPr>
          <p:cNvPr id="151" name="Straight Connector 7"/>
          <p:cNvCxnSpPr>
            <a:stCxn id="153" idx="2"/>
            <a:endCxn id="152" idx="6"/>
          </p:cNvCxnSpPr>
          <p:nvPr/>
        </p:nvCxnSpPr>
        <p:spPr>
          <a:xfrm flipH="1">
            <a:off x="8514461" y="3786387"/>
            <a:ext cx="760667" cy="7761"/>
          </a:xfrm>
          <a:prstGeom prst="line">
            <a:avLst/>
          </a:prstGeom>
          <a:solidFill>
            <a:schemeClr val="tx1"/>
          </a:solid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2" name="Oval 35"/>
          <p:cNvSpPr/>
          <p:nvPr/>
        </p:nvSpPr>
        <p:spPr>
          <a:xfrm>
            <a:off x="8426809" y="3750327"/>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53" name="Oval 36"/>
          <p:cNvSpPr/>
          <p:nvPr/>
        </p:nvSpPr>
        <p:spPr>
          <a:xfrm>
            <a:off x="9275130" y="3742566"/>
            <a:ext cx="87652" cy="87630"/>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54" name="千图PPT彼岸天：ID 8661124库_文本框 8"/>
          <p:cNvSpPr txBox="1"/>
          <p:nvPr>
            <p:custDataLst>
              <p:tags r:id="rId16"/>
            </p:custDataLst>
          </p:nvPr>
        </p:nvSpPr>
        <p:spPr>
          <a:xfrm>
            <a:off x="8900237" y="3776047"/>
            <a:ext cx="1835417"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smtClean="0">
                <a:solidFill>
                  <a:schemeClr val="accent1"/>
                </a:solidFill>
                <a:cs typeface="+mn-ea"/>
                <a:sym typeface="+mn-lt"/>
              </a:rPr>
              <a:t>not easy bad</a:t>
            </a:r>
            <a:endParaRPr lang="en-US" altLang="zh-CN" sz="1600" b="1" dirty="0">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0"/>
                                        </p:tgtEl>
                                        <p:attrNameLst>
                                          <p:attrName>ppt_x</p:attrName>
                                          <p:attrName>ppt_y</p:attrName>
                                        </p:attrNameLst>
                                      </p:cBhvr>
                                    </p:animMotion>
                                    <p:animRot by="1500000">
                                      <p:cBhvr>
                                        <p:cTn id="7" dur="125" fill="hold">
                                          <p:stCondLst>
                                            <p:cond delay="0"/>
                                          </p:stCondLst>
                                        </p:cTn>
                                        <p:tgtEl>
                                          <p:spTgt spid="110"/>
                                        </p:tgtEl>
                                        <p:attrNameLst>
                                          <p:attrName>r</p:attrName>
                                        </p:attrNameLst>
                                      </p:cBhvr>
                                    </p:animRot>
                                    <p:animRot by="-1500000">
                                      <p:cBhvr>
                                        <p:cTn id="8" dur="125" fill="hold">
                                          <p:stCondLst>
                                            <p:cond delay="125"/>
                                          </p:stCondLst>
                                        </p:cTn>
                                        <p:tgtEl>
                                          <p:spTgt spid="110"/>
                                        </p:tgtEl>
                                        <p:attrNameLst>
                                          <p:attrName>r</p:attrName>
                                        </p:attrNameLst>
                                      </p:cBhvr>
                                    </p:animRot>
                                    <p:animRot by="-1500000">
                                      <p:cBhvr>
                                        <p:cTn id="9" dur="125" fill="hold">
                                          <p:stCondLst>
                                            <p:cond delay="250"/>
                                          </p:stCondLst>
                                        </p:cTn>
                                        <p:tgtEl>
                                          <p:spTgt spid="110"/>
                                        </p:tgtEl>
                                        <p:attrNameLst>
                                          <p:attrName>r</p:attrName>
                                        </p:attrNameLst>
                                      </p:cBhvr>
                                    </p:animRot>
                                    <p:animRot by="1500000">
                                      <p:cBhvr>
                                        <p:cTn id="10" dur="125" fill="hold">
                                          <p:stCondLst>
                                            <p:cond delay="375"/>
                                          </p:stCondLst>
                                        </p:cTn>
                                        <p:tgtEl>
                                          <p:spTgt spid="110"/>
                                        </p:tgtEl>
                                        <p:attrNameLst>
                                          <p:attrName>r</p:attrName>
                                        </p:attrNameLst>
                                      </p:cBhvr>
                                    </p:animRot>
                                  </p:childTnLst>
                                </p:cTn>
                              </p:par>
                            </p:childTnLst>
                          </p:cTn>
                        </p:par>
                        <p:par>
                          <p:cTn id="11" fill="hold">
                            <p:stCondLst>
                              <p:cond delay="1100"/>
                            </p:stCondLst>
                            <p:childTnLst>
                              <p:par>
                                <p:cTn id="12" presetID="34" presetClass="emph" presetSubtype="0" fill="hold" grpId="0"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114"/>
                                        </p:tgtEl>
                                        <p:attrNameLst>
                                          <p:attrName>ppt_x</p:attrName>
                                          <p:attrName>ppt_y</p:attrName>
                                        </p:attrNameLst>
                                      </p:cBhvr>
                                    </p:animMotion>
                                    <p:animRot by="1500000">
                                      <p:cBhvr>
                                        <p:cTn id="14" dur="125" fill="hold">
                                          <p:stCondLst>
                                            <p:cond delay="0"/>
                                          </p:stCondLst>
                                        </p:cTn>
                                        <p:tgtEl>
                                          <p:spTgt spid="114"/>
                                        </p:tgtEl>
                                        <p:attrNameLst>
                                          <p:attrName>r</p:attrName>
                                        </p:attrNameLst>
                                      </p:cBhvr>
                                    </p:animRot>
                                    <p:animRot by="-1500000">
                                      <p:cBhvr>
                                        <p:cTn id="15" dur="125" fill="hold">
                                          <p:stCondLst>
                                            <p:cond delay="125"/>
                                          </p:stCondLst>
                                        </p:cTn>
                                        <p:tgtEl>
                                          <p:spTgt spid="114"/>
                                        </p:tgtEl>
                                        <p:attrNameLst>
                                          <p:attrName>r</p:attrName>
                                        </p:attrNameLst>
                                      </p:cBhvr>
                                    </p:animRot>
                                    <p:animRot by="-1500000">
                                      <p:cBhvr>
                                        <p:cTn id="16" dur="125" fill="hold">
                                          <p:stCondLst>
                                            <p:cond delay="250"/>
                                          </p:stCondLst>
                                        </p:cTn>
                                        <p:tgtEl>
                                          <p:spTgt spid="114"/>
                                        </p:tgtEl>
                                        <p:attrNameLst>
                                          <p:attrName>r</p:attrName>
                                        </p:attrNameLst>
                                      </p:cBhvr>
                                    </p:animRot>
                                    <p:animRot by="1500000">
                                      <p:cBhvr>
                                        <p:cTn id="17" dur="125" fill="hold">
                                          <p:stCondLst>
                                            <p:cond delay="375"/>
                                          </p:stCondLst>
                                        </p:cTn>
                                        <p:tgtEl>
                                          <p:spTgt spid="114"/>
                                        </p:tgtEl>
                                        <p:attrNameLst>
                                          <p:attrName>r</p:attrName>
                                        </p:attrNameLst>
                                      </p:cBhvr>
                                    </p:animRot>
                                  </p:childTnLst>
                                </p:cTn>
                              </p:par>
                            </p:childTnLst>
                          </p:cTn>
                        </p:par>
                        <p:par>
                          <p:cTn id="18" fill="hold">
                            <p:stCondLst>
                              <p:cond delay="2599"/>
                            </p:stCondLst>
                            <p:childTnLst>
                              <p:par>
                                <p:cTn id="19" presetID="53" presetClass="entr" presetSubtype="16" fill="hold" nodeType="afterEffec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fltVal val="0.5"/>
                                          </p:val>
                                        </p:tav>
                                        <p:tav tm="100000">
                                          <p:val>
                                            <p:strVal val="#ppt_x"/>
                                          </p:val>
                                        </p:tav>
                                      </p:tavLst>
                                    </p:anim>
                                    <p:anim calcmode="lin" valueType="num">
                                      <p:cBhvr>
                                        <p:cTn id="25" dur="500" fill="hold"/>
                                        <p:tgtEl>
                                          <p:spTgt spid="23"/>
                                        </p:tgtEl>
                                        <p:attrNameLst>
                                          <p:attrName>ppt_y</p:attrName>
                                        </p:attrNameLst>
                                      </p:cBhvr>
                                      <p:tavLst>
                                        <p:tav tm="0">
                                          <p:val>
                                            <p:fltVal val="0.5"/>
                                          </p:val>
                                        </p:tav>
                                        <p:tav tm="100000">
                                          <p:val>
                                            <p:strVal val="#ppt_y"/>
                                          </p:val>
                                        </p:tav>
                                      </p:tavLst>
                                    </p:anim>
                                  </p:childTnLst>
                                </p:cTn>
                              </p:par>
                            </p:childTnLst>
                          </p:cTn>
                        </p:par>
                        <p:par>
                          <p:cTn id="26" fill="hold">
                            <p:stCondLst>
                              <p:cond delay="3099"/>
                            </p:stCondLst>
                            <p:childTnLst>
                              <p:par>
                                <p:cTn id="27" presetID="53" presetClass="entr" presetSubtype="16"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3599"/>
                            </p:stCondLst>
                            <p:childTnLst>
                              <p:par>
                                <p:cTn id="35" presetID="53" presetClass="entr" presetSubtype="528" fill="hold" grpId="0" nodeType="afterEffect">
                                  <p:stCondLst>
                                    <p:cond delay="0"/>
                                  </p:stCondLst>
                                  <p:childTnLst>
                                    <p:set>
                                      <p:cBhvr>
                                        <p:cTn id="36" dur="1" fill="hold">
                                          <p:stCondLst>
                                            <p:cond delay="0"/>
                                          </p:stCondLst>
                                        </p:cTn>
                                        <p:tgtEl>
                                          <p:spTgt spid="118"/>
                                        </p:tgtEl>
                                        <p:attrNameLst>
                                          <p:attrName>style.visibility</p:attrName>
                                        </p:attrNameLst>
                                      </p:cBhvr>
                                      <p:to>
                                        <p:strVal val="visible"/>
                                      </p:to>
                                    </p:set>
                                    <p:anim calcmode="lin" valueType="num">
                                      <p:cBhvr>
                                        <p:cTn id="37" dur="500" fill="hold"/>
                                        <p:tgtEl>
                                          <p:spTgt spid="118"/>
                                        </p:tgtEl>
                                        <p:attrNameLst>
                                          <p:attrName>ppt_w</p:attrName>
                                        </p:attrNameLst>
                                      </p:cBhvr>
                                      <p:tavLst>
                                        <p:tav tm="0">
                                          <p:val>
                                            <p:fltVal val="0"/>
                                          </p:val>
                                        </p:tav>
                                        <p:tav tm="100000">
                                          <p:val>
                                            <p:strVal val="#ppt_w"/>
                                          </p:val>
                                        </p:tav>
                                      </p:tavLst>
                                    </p:anim>
                                    <p:anim calcmode="lin" valueType="num">
                                      <p:cBhvr>
                                        <p:cTn id="38" dur="500" fill="hold"/>
                                        <p:tgtEl>
                                          <p:spTgt spid="118"/>
                                        </p:tgtEl>
                                        <p:attrNameLst>
                                          <p:attrName>ppt_h</p:attrName>
                                        </p:attrNameLst>
                                      </p:cBhvr>
                                      <p:tavLst>
                                        <p:tav tm="0">
                                          <p:val>
                                            <p:fltVal val="0"/>
                                          </p:val>
                                        </p:tav>
                                        <p:tav tm="100000">
                                          <p:val>
                                            <p:strVal val="#ppt_h"/>
                                          </p:val>
                                        </p:tav>
                                      </p:tavLst>
                                    </p:anim>
                                    <p:animEffect transition="in" filter="fade">
                                      <p:cBhvr>
                                        <p:cTn id="39" dur="500"/>
                                        <p:tgtEl>
                                          <p:spTgt spid="118"/>
                                        </p:tgtEl>
                                      </p:cBhvr>
                                    </p:animEffect>
                                    <p:anim calcmode="lin" valueType="num">
                                      <p:cBhvr>
                                        <p:cTn id="40" dur="500" fill="hold"/>
                                        <p:tgtEl>
                                          <p:spTgt spid="118"/>
                                        </p:tgtEl>
                                        <p:attrNameLst>
                                          <p:attrName>ppt_x</p:attrName>
                                        </p:attrNameLst>
                                      </p:cBhvr>
                                      <p:tavLst>
                                        <p:tav tm="0">
                                          <p:val>
                                            <p:fltVal val="0.5"/>
                                          </p:val>
                                        </p:tav>
                                        <p:tav tm="100000">
                                          <p:val>
                                            <p:strVal val="#ppt_x"/>
                                          </p:val>
                                        </p:tav>
                                      </p:tavLst>
                                    </p:anim>
                                    <p:anim calcmode="lin" valueType="num">
                                      <p:cBhvr>
                                        <p:cTn id="41" dur="500" fill="hold"/>
                                        <p:tgtEl>
                                          <p:spTgt spid="118"/>
                                        </p:tgtEl>
                                        <p:attrNameLst>
                                          <p:attrName>ppt_y</p:attrName>
                                        </p:attrNameLst>
                                      </p:cBhvr>
                                      <p:tavLst>
                                        <p:tav tm="0">
                                          <p:val>
                                            <p:fltVal val="0.5"/>
                                          </p:val>
                                        </p:tav>
                                        <p:tav tm="100000">
                                          <p:val>
                                            <p:strVal val="#ppt_y"/>
                                          </p:val>
                                        </p:tav>
                                      </p:tavLst>
                                    </p:anim>
                                  </p:childTnLst>
                                </p:cTn>
                              </p:par>
                            </p:childTnLst>
                          </p:cTn>
                        </p:par>
                        <p:par>
                          <p:cTn id="42" fill="hold">
                            <p:stCondLst>
                              <p:cond delay="4099"/>
                            </p:stCondLst>
                            <p:childTnLst>
                              <p:par>
                                <p:cTn id="43" presetID="53" presetClass="entr" presetSubtype="16" fill="hold" nodeType="afterEffec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childTnLst>
                          </p:cTn>
                        </p:par>
                        <p:par>
                          <p:cTn id="50" fill="hold">
                            <p:stCondLst>
                              <p:cond delay="4599"/>
                            </p:stCondLst>
                            <p:childTnLst>
                              <p:par>
                                <p:cTn id="51" presetID="53" presetClass="entr" presetSubtype="528" fill="hold" grpId="0" nodeType="afterEffect">
                                  <p:stCondLst>
                                    <p:cond delay="0"/>
                                  </p:stCondLst>
                                  <p:childTnLst>
                                    <p:set>
                                      <p:cBhvr>
                                        <p:cTn id="52" dur="1" fill="hold">
                                          <p:stCondLst>
                                            <p:cond delay="0"/>
                                          </p:stCondLst>
                                        </p:cTn>
                                        <p:tgtEl>
                                          <p:spTgt spid="119"/>
                                        </p:tgtEl>
                                        <p:attrNameLst>
                                          <p:attrName>style.visibility</p:attrName>
                                        </p:attrNameLst>
                                      </p:cBhvr>
                                      <p:to>
                                        <p:strVal val="visible"/>
                                      </p:to>
                                    </p:set>
                                    <p:anim calcmode="lin" valueType="num">
                                      <p:cBhvr>
                                        <p:cTn id="53" dur="500" fill="hold"/>
                                        <p:tgtEl>
                                          <p:spTgt spid="119"/>
                                        </p:tgtEl>
                                        <p:attrNameLst>
                                          <p:attrName>ppt_w</p:attrName>
                                        </p:attrNameLst>
                                      </p:cBhvr>
                                      <p:tavLst>
                                        <p:tav tm="0">
                                          <p:val>
                                            <p:fltVal val="0"/>
                                          </p:val>
                                        </p:tav>
                                        <p:tav tm="100000">
                                          <p:val>
                                            <p:strVal val="#ppt_w"/>
                                          </p:val>
                                        </p:tav>
                                      </p:tavLst>
                                    </p:anim>
                                    <p:anim calcmode="lin" valueType="num">
                                      <p:cBhvr>
                                        <p:cTn id="54" dur="500" fill="hold"/>
                                        <p:tgtEl>
                                          <p:spTgt spid="119"/>
                                        </p:tgtEl>
                                        <p:attrNameLst>
                                          <p:attrName>ppt_h</p:attrName>
                                        </p:attrNameLst>
                                      </p:cBhvr>
                                      <p:tavLst>
                                        <p:tav tm="0">
                                          <p:val>
                                            <p:fltVal val="0"/>
                                          </p:val>
                                        </p:tav>
                                        <p:tav tm="100000">
                                          <p:val>
                                            <p:strVal val="#ppt_h"/>
                                          </p:val>
                                        </p:tav>
                                      </p:tavLst>
                                    </p:anim>
                                    <p:animEffect transition="in" filter="fade">
                                      <p:cBhvr>
                                        <p:cTn id="55" dur="500"/>
                                        <p:tgtEl>
                                          <p:spTgt spid="119"/>
                                        </p:tgtEl>
                                      </p:cBhvr>
                                    </p:animEffect>
                                    <p:anim calcmode="lin" valueType="num">
                                      <p:cBhvr>
                                        <p:cTn id="56" dur="500" fill="hold"/>
                                        <p:tgtEl>
                                          <p:spTgt spid="119"/>
                                        </p:tgtEl>
                                        <p:attrNameLst>
                                          <p:attrName>ppt_x</p:attrName>
                                        </p:attrNameLst>
                                      </p:cBhvr>
                                      <p:tavLst>
                                        <p:tav tm="0">
                                          <p:val>
                                            <p:fltVal val="0.5"/>
                                          </p:val>
                                        </p:tav>
                                        <p:tav tm="100000">
                                          <p:val>
                                            <p:strVal val="#ppt_x"/>
                                          </p:val>
                                        </p:tav>
                                      </p:tavLst>
                                    </p:anim>
                                    <p:anim calcmode="lin" valueType="num">
                                      <p:cBhvr>
                                        <p:cTn id="57" dur="500" fill="hold"/>
                                        <p:tgtEl>
                                          <p:spTgt spid="119"/>
                                        </p:tgtEl>
                                        <p:attrNameLst>
                                          <p:attrName>ppt_y</p:attrName>
                                        </p:attrNameLst>
                                      </p:cBhvr>
                                      <p:tavLst>
                                        <p:tav tm="0">
                                          <p:val>
                                            <p:fltVal val="0.5"/>
                                          </p:val>
                                        </p:tav>
                                        <p:tav tm="100000">
                                          <p:val>
                                            <p:strVal val="#ppt_y"/>
                                          </p:val>
                                        </p:tav>
                                      </p:tavLst>
                                    </p:anim>
                                  </p:childTnLst>
                                </p:cTn>
                              </p:par>
                            </p:childTnLst>
                          </p:cTn>
                        </p:par>
                        <p:par>
                          <p:cTn id="58" fill="hold">
                            <p:stCondLst>
                              <p:cond delay="5099"/>
                            </p:stCondLst>
                            <p:childTnLst>
                              <p:par>
                                <p:cTn id="59" presetID="53" presetClass="entr" presetSubtype="16" fill="hold" nodeType="afterEffec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Effect transition="in" filter="fade">
                                      <p:cBhvr>
                                        <p:cTn id="63" dur="500"/>
                                        <p:tgtEl>
                                          <p:spTgt spid="32"/>
                                        </p:tgtEl>
                                      </p:cBhvr>
                                    </p:animEffect>
                                    <p:anim calcmode="lin" valueType="num">
                                      <p:cBhvr>
                                        <p:cTn id="64" dur="500" fill="hold"/>
                                        <p:tgtEl>
                                          <p:spTgt spid="32"/>
                                        </p:tgtEl>
                                        <p:attrNameLst>
                                          <p:attrName>ppt_x</p:attrName>
                                        </p:attrNameLst>
                                      </p:cBhvr>
                                      <p:tavLst>
                                        <p:tav tm="0">
                                          <p:val>
                                            <p:fltVal val="0.5"/>
                                          </p:val>
                                        </p:tav>
                                        <p:tav tm="100000">
                                          <p:val>
                                            <p:strVal val="#ppt_x"/>
                                          </p:val>
                                        </p:tav>
                                      </p:tavLst>
                                    </p:anim>
                                    <p:anim calcmode="lin" valueType="num">
                                      <p:cBhvr>
                                        <p:cTn id="65" dur="500" fill="hold"/>
                                        <p:tgtEl>
                                          <p:spTgt spid="32"/>
                                        </p:tgtEl>
                                        <p:attrNameLst>
                                          <p:attrName>ppt_y</p:attrName>
                                        </p:attrNameLst>
                                      </p:cBhvr>
                                      <p:tavLst>
                                        <p:tav tm="0">
                                          <p:val>
                                            <p:fltVal val="0.5"/>
                                          </p:val>
                                        </p:tav>
                                        <p:tav tm="100000">
                                          <p:val>
                                            <p:strVal val="#ppt_y"/>
                                          </p:val>
                                        </p:tav>
                                      </p:tavLst>
                                    </p:anim>
                                  </p:childTnLst>
                                </p:cTn>
                              </p:par>
                            </p:childTnLst>
                          </p:cTn>
                        </p:par>
                        <p:par>
                          <p:cTn id="66" fill="hold">
                            <p:stCondLst>
                              <p:cond delay="5599"/>
                            </p:stCondLst>
                            <p:childTnLst>
                              <p:par>
                                <p:cTn id="67" presetID="53" presetClass="entr" presetSubtype="528" fill="hold" grpId="0" nodeType="afterEffect">
                                  <p:stCondLst>
                                    <p:cond delay="0"/>
                                  </p:stCondLst>
                                  <p:childTnLst>
                                    <p:set>
                                      <p:cBhvr>
                                        <p:cTn id="68" dur="1" fill="hold">
                                          <p:stCondLst>
                                            <p:cond delay="0"/>
                                          </p:stCondLst>
                                        </p:cTn>
                                        <p:tgtEl>
                                          <p:spTgt spid="154"/>
                                        </p:tgtEl>
                                        <p:attrNameLst>
                                          <p:attrName>style.visibility</p:attrName>
                                        </p:attrNameLst>
                                      </p:cBhvr>
                                      <p:to>
                                        <p:strVal val="visible"/>
                                      </p:to>
                                    </p:set>
                                    <p:anim calcmode="lin" valueType="num">
                                      <p:cBhvr>
                                        <p:cTn id="69" dur="500" fill="hold"/>
                                        <p:tgtEl>
                                          <p:spTgt spid="154"/>
                                        </p:tgtEl>
                                        <p:attrNameLst>
                                          <p:attrName>ppt_w</p:attrName>
                                        </p:attrNameLst>
                                      </p:cBhvr>
                                      <p:tavLst>
                                        <p:tav tm="0">
                                          <p:val>
                                            <p:fltVal val="0"/>
                                          </p:val>
                                        </p:tav>
                                        <p:tav tm="100000">
                                          <p:val>
                                            <p:strVal val="#ppt_w"/>
                                          </p:val>
                                        </p:tav>
                                      </p:tavLst>
                                    </p:anim>
                                    <p:anim calcmode="lin" valueType="num">
                                      <p:cBhvr>
                                        <p:cTn id="70" dur="500" fill="hold"/>
                                        <p:tgtEl>
                                          <p:spTgt spid="154"/>
                                        </p:tgtEl>
                                        <p:attrNameLst>
                                          <p:attrName>ppt_h</p:attrName>
                                        </p:attrNameLst>
                                      </p:cBhvr>
                                      <p:tavLst>
                                        <p:tav tm="0">
                                          <p:val>
                                            <p:fltVal val="0"/>
                                          </p:val>
                                        </p:tav>
                                        <p:tav tm="100000">
                                          <p:val>
                                            <p:strVal val="#ppt_h"/>
                                          </p:val>
                                        </p:tav>
                                      </p:tavLst>
                                    </p:anim>
                                    <p:animEffect transition="in" filter="fade">
                                      <p:cBhvr>
                                        <p:cTn id="71" dur="500"/>
                                        <p:tgtEl>
                                          <p:spTgt spid="154"/>
                                        </p:tgtEl>
                                      </p:cBhvr>
                                    </p:animEffect>
                                    <p:anim calcmode="lin" valueType="num">
                                      <p:cBhvr>
                                        <p:cTn id="72" dur="500" fill="hold"/>
                                        <p:tgtEl>
                                          <p:spTgt spid="154"/>
                                        </p:tgtEl>
                                        <p:attrNameLst>
                                          <p:attrName>ppt_x</p:attrName>
                                        </p:attrNameLst>
                                      </p:cBhvr>
                                      <p:tavLst>
                                        <p:tav tm="0">
                                          <p:val>
                                            <p:fltVal val="0.5"/>
                                          </p:val>
                                        </p:tav>
                                        <p:tav tm="100000">
                                          <p:val>
                                            <p:strVal val="#ppt_x"/>
                                          </p:val>
                                        </p:tav>
                                      </p:tavLst>
                                    </p:anim>
                                    <p:anim calcmode="lin" valueType="num">
                                      <p:cBhvr>
                                        <p:cTn id="73" dur="500" fill="hold"/>
                                        <p:tgtEl>
                                          <p:spTgt spid="154"/>
                                        </p:tgtEl>
                                        <p:attrNameLst>
                                          <p:attrName>ppt_y</p:attrName>
                                        </p:attrNameLst>
                                      </p:cBhvr>
                                      <p:tavLst>
                                        <p:tav tm="0">
                                          <p:val>
                                            <p:fltVal val="0.5"/>
                                          </p:val>
                                        </p:tav>
                                        <p:tav tm="100000">
                                          <p:val>
                                            <p:strVal val="#ppt_y"/>
                                          </p:val>
                                        </p:tav>
                                      </p:tavLst>
                                    </p:anim>
                                  </p:childTnLst>
                                </p:cTn>
                              </p:par>
                            </p:childTnLst>
                          </p:cTn>
                        </p:par>
                        <p:par>
                          <p:cTn id="74" fill="hold">
                            <p:stCondLst>
                              <p:cond delay="6099"/>
                            </p:stCondLst>
                            <p:childTnLst>
                              <p:par>
                                <p:cTn id="75" presetID="53" presetClass="entr" presetSubtype="528" fill="hold" grpId="0" nodeType="afterEffect">
                                  <p:stCondLst>
                                    <p:cond delay="0"/>
                                  </p:stCondLst>
                                  <p:childTnLst>
                                    <p:set>
                                      <p:cBhvr>
                                        <p:cTn id="76" dur="1" fill="hold">
                                          <p:stCondLst>
                                            <p:cond delay="0"/>
                                          </p:stCondLst>
                                        </p:cTn>
                                        <p:tgtEl>
                                          <p:spTgt spid="129"/>
                                        </p:tgtEl>
                                        <p:attrNameLst>
                                          <p:attrName>style.visibility</p:attrName>
                                        </p:attrNameLst>
                                      </p:cBhvr>
                                      <p:to>
                                        <p:strVal val="visible"/>
                                      </p:to>
                                    </p:set>
                                    <p:anim calcmode="lin" valueType="num">
                                      <p:cBhvr>
                                        <p:cTn id="77" dur="500" fill="hold"/>
                                        <p:tgtEl>
                                          <p:spTgt spid="129"/>
                                        </p:tgtEl>
                                        <p:attrNameLst>
                                          <p:attrName>ppt_w</p:attrName>
                                        </p:attrNameLst>
                                      </p:cBhvr>
                                      <p:tavLst>
                                        <p:tav tm="0">
                                          <p:val>
                                            <p:fltVal val="0"/>
                                          </p:val>
                                        </p:tav>
                                        <p:tav tm="100000">
                                          <p:val>
                                            <p:strVal val="#ppt_w"/>
                                          </p:val>
                                        </p:tav>
                                      </p:tavLst>
                                    </p:anim>
                                    <p:anim calcmode="lin" valueType="num">
                                      <p:cBhvr>
                                        <p:cTn id="78" dur="500" fill="hold"/>
                                        <p:tgtEl>
                                          <p:spTgt spid="129"/>
                                        </p:tgtEl>
                                        <p:attrNameLst>
                                          <p:attrName>ppt_h</p:attrName>
                                        </p:attrNameLst>
                                      </p:cBhvr>
                                      <p:tavLst>
                                        <p:tav tm="0">
                                          <p:val>
                                            <p:fltVal val="0"/>
                                          </p:val>
                                        </p:tav>
                                        <p:tav tm="100000">
                                          <p:val>
                                            <p:strVal val="#ppt_h"/>
                                          </p:val>
                                        </p:tav>
                                      </p:tavLst>
                                    </p:anim>
                                    <p:animEffect transition="in" filter="fade">
                                      <p:cBhvr>
                                        <p:cTn id="79" dur="500"/>
                                        <p:tgtEl>
                                          <p:spTgt spid="129"/>
                                        </p:tgtEl>
                                      </p:cBhvr>
                                    </p:animEffect>
                                    <p:anim calcmode="lin" valueType="num">
                                      <p:cBhvr>
                                        <p:cTn id="80" dur="500" fill="hold"/>
                                        <p:tgtEl>
                                          <p:spTgt spid="129"/>
                                        </p:tgtEl>
                                        <p:attrNameLst>
                                          <p:attrName>ppt_x</p:attrName>
                                        </p:attrNameLst>
                                      </p:cBhvr>
                                      <p:tavLst>
                                        <p:tav tm="0">
                                          <p:val>
                                            <p:fltVal val="0.5"/>
                                          </p:val>
                                        </p:tav>
                                        <p:tav tm="100000">
                                          <p:val>
                                            <p:strVal val="#ppt_x"/>
                                          </p:val>
                                        </p:tav>
                                      </p:tavLst>
                                    </p:anim>
                                    <p:anim calcmode="lin" valueType="num">
                                      <p:cBhvr>
                                        <p:cTn id="81" dur="500" fill="hold"/>
                                        <p:tgtEl>
                                          <p:spTgt spid="129"/>
                                        </p:tgtEl>
                                        <p:attrNameLst>
                                          <p:attrName>ppt_y</p:attrName>
                                        </p:attrNameLst>
                                      </p:cBhvr>
                                      <p:tavLst>
                                        <p:tav tm="0">
                                          <p:val>
                                            <p:fltVal val="0.5"/>
                                          </p:val>
                                        </p:tav>
                                        <p:tav tm="100000">
                                          <p:val>
                                            <p:strVal val="#ppt_y"/>
                                          </p:val>
                                        </p:tav>
                                      </p:tavLst>
                                    </p:anim>
                                  </p:childTnLst>
                                </p:cTn>
                              </p:par>
                            </p:childTnLst>
                          </p:cTn>
                        </p:par>
                        <p:par>
                          <p:cTn id="82" fill="hold">
                            <p:stCondLst>
                              <p:cond delay="6599"/>
                            </p:stCondLst>
                            <p:childTnLst>
                              <p:par>
                                <p:cTn id="83" presetID="53" presetClass="entr" presetSubtype="16" fill="hold" nodeType="afterEffec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fltVal val="0"/>
                                          </p:val>
                                        </p:tav>
                                        <p:tav tm="100000">
                                          <p:val>
                                            <p:strVal val="#ppt_h"/>
                                          </p:val>
                                        </p:tav>
                                      </p:tavLst>
                                    </p:anim>
                                    <p:animEffect transition="in" filter="fade">
                                      <p:cBhvr>
                                        <p:cTn id="87" dur="500"/>
                                        <p:tgtEl>
                                          <p:spTgt spid="38"/>
                                        </p:tgtEl>
                                      </p:cBhvr>
                                    </p:animEffect>
                                    <p:anim calcmode="lin" valueType="num">
                                      <p:cBhvr>
                                        <p:cTn id="88" dur="500" fill="hold"/>
                                        <p:tgtEl>
                                          <p:spTgt spid="38"/>
                                        </p:tgtEl>
                                        <p:attrNameLst>
                                          <p:attrName>ppt_x</p:attrName>
                                        </p:attrNameLst>
                                      </p:cBhvr>
                                      <p:tavLst>
                                        <p:tav tm="0">
                                          <p:val>
                                            <p:fltVal val="0.5"/>
                                          </p:val>
                                        </p:tav>
                                        <p:tav tm="100000">
                                          <p:val>
                                            <p:strVal val="#ppt_x"/>
                                          </p:val>
                                        </p:tav>
                                      </p:tavLst>
                                    </p:anim>
                                    <p:anim calcmode="lin" valueType="num">
                                      <p:cBhvr>
                                        <p:cTn id="89" dur="500" fill="hold"/>
                                        <p:tgtEl>
                                          <p:spTgt spid="38"/>
                                        </p:tgtEl>
                                        <p:attrNameLst>
                                          <p:attrName>ppt_y</p:attrName>
                                        </p:attrNameLst>
                                      </p:cBhvr>
                                      <p:tavLst>
                                        <p:tav tm="0">
                                          <p:val>
                                            <p:fltVal val="0.5"/>
                                          </p:val>
                                        </p:tav>
                                        <p:tav tm="100000">
                                          <p:val>
                                            <p:strVal val="#ppt_y"/>
                                          </p:val>
                                        </p:tav>
                                      </p:tavLst>
                                    </p:anim>
                                  </p:childTnLst>
                                </p:cTn>
                              </p:par>
                            </p:childTnLst>
                          </p:cTn>
                        </p:par>
                        <p:par>
                          <p:cTn id="90" fill="hold">
                            <p:stCondLst>
                              <p:cond delay="7099"/>
                            </p:stCondLst>
                            <p:childTnLst>
                              <p:par>
                                <p:cTn id="91" presetID="53" presetClass="entr" presetSubtype="528" fill="hold" grpId="0" nodeType="afterEffect">
                                  <p:stCondLst>
                                    <p:cond delay="0"/>
                                  </p:stCondLst>
                                  <p:childTnLst>
                                    <p:set>
                                      <p:cBhvr>
                                        <p:cTn id="92" dur="1" fill="hold">
                                          <p:stCondLst>
                                            <p:cond delay="0"/>
                                          </p:stCondLst>
                                        </p:cTn>
                                        <p:tgtEl>
                                          <p:spTgt spid="128"/>
                                        </p:tgtEl>
                                        <p:attrNameLst>
                                          <p:attrName>style.visibility</p:attrName>
                                        </p:attrNameLst>
                                      </p:cBhvr>
                                      <p:to>
                                        <p:strVal val="visible"/>
                                      </p:to>
                                    </p:set>
                                    <p:anim calcmode="lin" valueType="num">
                                      <p:cBhvr>
                                        <p:cTn id="93" dur="500" fill="hold"/>
                                        <p:tgtEl>
                                          <p:spTgt spid="128"/>
                                        </p:tgtEl>
                                        <p:attrNameLst>
                                          <p:attrName>ppt_w</p:attrName>
                                        </p:attrNameLst>
                                      </p:cBhvr>
                                      <p:tavLst>
                                        <p:tav tm="0">
                                          <p:val>
                                            <p:fltVal val="0"/>
                                          </p:val>
                                        </p:tav>
                                        <p:tav tm="100000">
                                          <p:val>
                                            <p:strVal val="#ppt_w"/>
                                          </p:val>
                                        </p:tav>
                                      </p:tavLst>
                                    </p:anim>
                                    <p:anim calcmode="lin" valueType="num">
                                      <p:cBhvr>
                                        <p:cTn id="94" dur="500" fill="hold"/>
                                        <p:tgtEl>
                                          <p:spTgt spid="128"/>
                                        </p:tgtEl>
                                        <p:attrNameLst>
                                          <p:attrName>ppt_h</p:attrName>
                                        </p:attrNameLst>
                                      </p:cBhvr>
                                      <p:tavLst>
                                        <p:tav tm="0">
                                          <p:val>
                                            <p:fltVal val="0"/>
                                          </p:val>
                                        </p:tav>
                                        <p:tav tm="100000">
                                          <p:val>
                                            <p:strVal val="#ppt_h"/>
                                          </p:val>
                                        </p:tav>
                                      </p:tavLst>
                                    </p:anim>
                                    <p:animEffect transition="in" filter="fade">
                                      <p:cBhvr>
                                        <p:cTn id="95" dur="500"/>
                                        <p:tgtEl>
                                          <p:spTgt spid="128"/>
                                        </p:tgtEl>
                                      </p:cBhvr>
                                    </p:animEffect>
                                    <p:anim calcmode="lin" valueType="num">
                                      <p:cBhvr>
                                        <p:cTn id="96" dur="500" fill="hold"/>
                                        <p:tgtEl>
                                          <p:spTgt spid="128"/>
                                        </p:tgtEl>
                                        <p:attrNameLst>
                                          <p:attrName>ppt_x</p:attrName>
                                        </p:attrNameLst>
                                      </p:cBhvr>
                                      <p:tavLst>
                                        <p:tav tm="0">
                                          <p:val>
                                            <p:fltVal val="0.5"/>
                                          </p:val>
                                        </p:tav>
                                        <p:tav tm="100000">
                                          <p:val>
                                            <p:strVal val="#ppt_x"/>
                                          </p:val>
                                        </p:tav>
                                      </p:tavLst>
                                    </p:anim>
                                    <p:anim calcmode="lin" valueType="num">
                                      <p:cBhvr>
                                        <p:cTn id="97" dur="500" fill="hold"/>
                                        <p:tgtEl>
                                          <p:spTgt spid="128"/>
                                        </p:tgtEl>
                                        <p:attrNameLst>
                                          <p:attrName>ppt_y</p:attrName>
                                        </p:attrNameLst>
                                      </p:cBhvr>
                                      <p:tavLst>
                                        <p:tav tm="0">
                                          <p:val>
                                            <p:fltVal val="0.5"/>
                                          </p:val>
                                        </p:tav>
                                        <p:tav tm="100000">
                                          <p:val>
                                            <p:strVal val="#ppt_y"/>
                                          </p:val>
                                        </p:tav>
                                      </p:tavLst>
                                    </p:anim>
                                  </p:childTnLst>
                                </p:cTn>
                              </p:par>
                            </p:childTnLst>
                          </p:cTn>
                        </p:par>
                        <p:par>
                          <p:cTn id="98" fill="hold">
                            <p:stCondLst>
                              <p:cond delay="7599"/>
                            </p:stCondLst>
                            <p:childTnLst>
                              <p:par>
                                <p:cTn id="99" presetID="53" presetClass="entr" presetSubtype="528" fill="hold" grpId="0" nodeType="afterEffect">
                                  <p:stCondLst>
                                    <p:cond delay="0"/>
                                  </p:stCondLst>
                                  <p:childTnLst>
                                    <p:set>
                                      <p:cBhvr>
                                        <p:cTn id="100" dur="1" fill="hold">
                                          <p:stCondLst>
                                            <p:cond delay="0"/>
                                          </p:stCondLst>
                                        </p:cTn>
                                        <p:tgtEl>
                                          <p:spTgt spid="133"/>
                                        </p:tgtEl>
                                        <p:attrNameLst>
                                          <p:attrName>style.visibility</p:attrName>
                                        </p:attrNameLst>
                                      </p:cBhvr>
                                      <p:to>
                                        <p:strVal val="visible"/>
                                      </p:to>
                                    </p:set>
                                    <p:anim calcmode="lin" valueType="num">
                                      <p:cBhvr>
                                        <p:cTn id="101" dur="500" fill="hold"/>
                                        <p:tgtEl>
                                          <p:spTgt spid="133"/>
                                        </p:tgtEl>
                                        <p:attrNameLst>
                                          <p:attrName>ppt_w</p:attrName>
                                        </p:attrNameLst>
                                      </p:cBhvr>
                                      <p:tavLst>
                                        <p:tav tm="0">
                                          <p:val>
                                            <p:fltVal val="0"/>
                                          </p:val>
                                        </p:tav>
                                        <p:tav tm="100000">
                                          <p:val>
                                            <p:strVal val="#ppt_w"/>
                                          </p:val>
                                        </p:tav>
                                      </p:tavLst>
                                    </p:anim>
                                    <p:anim calcmode="lin" valueType="num">
                                      <p:cBhvr>
                                        <p:cTn id="102" dur="500" fill="hold"/>
                                        <p:tgtEl>
                                          <p:spTgt spid="133"/>
                                        </p:tgtEl>
                                        <p:attrNameLst>
                                          <p:attrName>ppt_h</p:attrName>
                                        </p:attrNameLst>
                                      </p:cBhvr>
                                      <p:tavLst>
                                        <p:tav tm="0">
                                          <p:val>
                                            <p:fltVal val="0"/>
                                          </p:val>
                                        </p:tav>
                                        <p:tav tm="100000">
                                          <p:val>
                                            <p:strVal val="#ppt_h"/>
                                          </p:val>
                                        </p:tav>
                                      </p:tavLst>
                                    </p:anim>
                                    <p:animEffect transition="in" filter="fade">
                                      <p:cBhvr>
                                        <p:cTn id="103" dur="500"/>
                                        <p:tgtEl>
                                          <p:spTgt spid="133"/>
                                        </p:tgtEl>
                                      </p:cBhvr>
                                    </p:animEffect>
                                    <p:anim calcmode="lin" valueType="num">
                                      <p:cBhvr>
                                        <p:cTn id="104" dur="500" fill="hold"/>
                                        <p:tgtEl>
                                          <p:spTgt spid="133"/>
                                        </p:tgtEl>
                                        <p:attrNameLst>
                                          <p:attrName>ppt_x</p:attrName>
                                        </p:attrNameLst>
                                      </p:cBhvr>
                                      <p:tavLst>
                                        <p:tav tm="0">
                                          <p:val>
                                            <p:fltVal val="0.5"/>
                                          </p:val>
                                        </p:tav>
                                        <p:tav tm="100000">
                                          <p:val>
                                            <p:strVal val="#ppt_x"/>
                                          </p:val>
                                        </p:tav>
                                      </p:tavLst>
                                    </p:anim>
                                    <p:anim calcmode="lin" valueType="num">
                                      <p:cBhvr>
                                        <p:cTn id="105" dur="500" fill="hold"/>
                                        <p:tgtEl>
                                          <p:spTgt spid="133"/>
                                        </p:tgtEl>
                                        <p:attrNameLst>
                                          <p:attrName>ppt_y</p:attrName>
                                        </p:attrNameLst>
                                      </p:cBhvr>
                                      <p:tavLst>
                                        <p:tav tm="0">
                                          <p:val>
                                            <p:fltVal val="0.5"/>
                                          </p:val>
                                        </p:tav>
                                        <p:tav tm="100000">
                                          <p:val>
                                            <p:strVal val="#ppt_y"/>
                                          </p:val>
                                        </p:tav>
                                      </p:tavLst>
                                    </p:anim>
                                  </p:childTnLst>
                                </p:cTn>
                              </p:par>
                            </p:childTnLst>
                          </p:cTn>
                        </p:par>
                        <p:par>
                          <p:cTn id="106" fill="hold">
                            <p:stCondLst>
                              <p:cond delay="8099"/>
                            </p:stCondLst>
                            <p:childTnLst>
                              <p:par>
                                <p:cTn id="107" presetID="53" presetClass="entr" presetSubtype="16" fill="hold" nodeType="afterEffec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anim calcmode="lin" valueType="num">
                                      <p:cBhvr>
                                        <p:cTn id="112" dur="500" fill="hold"/>
                                        <p:tgtEl>
                                          <p:spTgt spid="35"/>
                                        </p:tgtEl>
                                        <p:attrNameLst>
                                          <p:attrName>ppt_x</p:attrName>
                                        </p:attrNameLst>
                                      </p:cBhvr>
                                      <p:tavLst>
                                        <p:tav tm="0">
                                          <p:val>
                                            <p:fltVal val="0.5"/>
                                          </p:val>
                                        </p:tav>
                                        <p:tav tm="100000">
                                          <p:val>
                                            <p:strVal val="#ppt_x"/>
                                          </p:val>
                                        </p:tav>
                                      </p:tavLst>
                                    </p:anim>
                                    <p:anim calcmode="lin" valueType="num">
                                      <p:cBhvr>
                                        <p:cTn id="113" dur="500" fill="hold"/>
                                        <p:tgtEl>
                                          <p:spTgt spid="35"/>
                                        </p:tgtEl>
                                        <p:attrNameLst>
                                          <p:attrName>ppt_y</p:attrName>
                                        </p:attrNameLst>
                                      </p:cBhvr>
                                      <p:tavLst>
                                        <p:tav tm="0">
                                          <p:val>
                                            <p:fltVal val="0.5"/>
                                          </p:val>
                                        </p:tav>
                                        <p:tav tm="100000">
                                          <p:val>
                                            <p:strVal val="#ppt_y"/>
                                          </p:val>
                                        </p:tav>
                                      </p:tavLst>
                                    </p:anim>
                                  </p:childTnLst>
                                </p:cTn>
                              </p:par>
                            </p:childTnLst>
                          </p:cTn>
                        </p:par>
                        <p:par>
                          <p:cTn id="114" fill="hold">
                            <p:stCondLst>
                              <p:cond delay="8599"/>
                            </p:stCondLst>
                            <p:childTnLst>
                              <p:par>
                                <p:cTn id="115" presetID="53" presetClass="entr" presetSubtype="528" fill="hold" grpId="0" nodeType="afterEffect">
                                  <p:stCondLst>
                                    <p:cond delay="0"/>
                                  </p:stCondLst>
                                  <p:childTnLst>
                                    <p:set>
                                      <p:cBhvr>
                                        <p:cTn id="116" dur="1" fill="hold">
                                          <p:stCondLst>
                                            <p:cond delay="0"/>
                                          </p:stCondLst>
                                        </p:cTn>
                                        <p:tgtEl>
                                          <p:spTgt spid="143"/>
                                        </p:tgtEl>
                                        <p:attrNameLst>
                                          <p:attrName>style.visibility</p:attrName>
                                        </p:attrNameLst>
                                      </p:cBhvr>
                                      <p:to>
                                        <p:strVal val="visible"/>
                                      </p:to>
                                    </p:set>
                                    <p:anim calcmode="lin" valueType="num">
                                      <p:cBhvr>
                                        <p:cTn id="117" dur="500" fill="hold"/>
                                        <p:tgtEl>
                                          <p:spTgt spid="143"/>
                                        </p:tgtEl>
                                        <p:attrNameLst>
                                          <p:attrName>ppt_w</p:attrName>
                                        </p:attrNameLst>
                                      </p:cBhvr>
                                      <p:tavLst>
                                        <p:tav tm="0">
                                          <p:val>
                                            <p:fltVal val="0"/>
                                          </p:val>
                                        </p:tav>
                                        <p:tav tm="100000">
                                          <p:val>
                                            <p:strVal val="#ppt_w"/>
                                          </p:val>
                                        </p:tav>
                                      </p:tavLst>
                                    </p:anim>
                                    <p:anim calcmode="lin" valueType="num">
                                      <p:cBhvr>
                                        <p:cTn id="118" dur="500" fill="hold"/>
                                        <p:tgtEl>
                                          <p:spTgt spid="143"/>
                                        </p:tgtEl>
                                        <p:attrNameLst>
                                          <p:attrName>ppt_h</p:attrName>
                                        </p:attrNameLst>
                                      </p:cBhvr>
                                      <p:tavLst>
                                        <p:tav tm="0">
                                          <p:val>
                                            <p:fltVal val="0"/>
                                          </p:val>
                                        </p:tav>
                                        <p:tav tm="100000">
                                          <p:val>
                                            <p:strVal val="#ppt_h"/>
                                          </p:val>
                                        </p:tav>
                                      </p:tavLst>
                                    </p:anim>
                                    <p:animEffect transition="in" filter="fade">
                                      <p:cBhvr>
                                        <p:cTn id="119" dur="500"/>
                                        <p:tgtEl>
                                          <p:spTgt spid="143"/>
                                        </p:tgtEl>
                                      </p:cBhvr>
                                    </p:animEffect>
                                    <p:anim calcmode="lin" valueType="num">
                                      <p:cBhvr>
                                        <p:cTn id="120" dur="500" fill="hold"/>
                                        <p:tgtEl>
                                          <p:spTgt spid="143"/>
                                        </p:tgtEl>
                                        <p:attrNameLst>
                                          <p:attrName>ppt_x</p:attrName>
                                        </p:attrNameLst>
                                      </p:cBhvr>
                                      <p:tavLst>
                                        <p:tav tm="0">
                                          <p:val>
                                            <p:fltVal val="0.5"/>
                                          </p:val>
                                        </p:tav>
                                        <p:tav tm="100000">
                                          <p:val>
                                            <p:strVal val="#ppt_x"/>
                                          </p:val>
                                        </p:tav>
                                      </p:tavLst>
                                    </p:anim>
                                    <p:anim calcmode="lin" valueType="num">
                                      <p:cBhvr>
                                        <p:cTn id="121" dur="500" fill="hold"/>
                                        <p:tgtEl>
                                          <p:spTgt spid="143"/>
                                        </p:tgtEl>
                                        <p:attrNameLst>
                                          <p:attrName>ppt_y</p:attrName>
                                        </p:attrNameLst>
                                      </p:cBhvr>
                                      <p:tavLst>
                                        <p:tav tm="0">
                                          <p:val>
                                            <p:fltVal val="0.5"/>
                                          </p:val>
                                        </p:tav>
                                        <p:tav tm="100000">
                                          <p:val>
                                            <p:strVal val="#ppt_y"/>
                                          </p:val>
                                        </p:tav>
                                      </p:tavLst>
                                    </p:anim>
                                  </p:childTnLst>
                                </p:cTn>
                              </p:par>
                            </p:childTnLst>
                          </p:cTn>
                        </p:par>
                        <p:par>
                          <p:cTn id="122" fill="hold">
                            <p:stCondLst>
                              <p:cond delay="9099"/>
                            </p:stCondLst>
                            <p:childTnLst>
                              <p:par>
                                <p:cTn id="123" presetID="53" presetClass="entr" presetSubtype="528" fill="hold" grpId="0" nodeType="afterEffect">
                                  <p:stCondLst>
                                    <p:cond delay="0"/>
                                  </p:stCondLst>
                                  <p:childTnLst>
                                    <p:set>
                                      <p:cBhvr>
                                        <p:cTn id="124" dur="1" fill="hold">
                                          <p:stCondLst>
                                            <p:cond delay="0"/>
                                          </p:stCondLst>
                                        </p:cTn>
                                        <p:tgtEl>
                                          <p:spTgt spid="150"/>
                                        </p:tgtEl>
                                        <p:attrNameLst>
                                          <p:attrName>style.visibility</p:attrName>
                                        </p:attrNameLst>
                                      </p:cBhvr>
                                      <p:to>
                                        <p:strVal val="visible"/>
                                      </p:to>
                                    </p:set>
                                    <p:anim calcmode="lin" valueType="num">
                                      <p:cBhvr>
                                        <p:cTn id="125" dur="500" fill="hold"/>
                                        <p:tgtEl>
                                          <p:spTgt spid="150"/>
                                        </p:tgtEl>
                                        <p:attrNameLst>
                                          <p:attrName>ppt_w</p:attrName>
                                        </p:attrNameLst>
                                      </p:cBhvr>
                                      <p:tavLst>
                                        <p:tav tm="0">
                                          <p:val>
                                            <p:fltVal val="0"/>
                                          </p:val>
                                        </p:tav>
                                        <p:tav tm="100000">
                                          <p:val>
                                            <p:strVal val="#ppt_w"/>
                                          </p:val>
                                        </p:tav>
                                      </p:tavLst>
                                    </p:anim>
                                    <p:anim calcmode="lin" valueType="num">
                                      <p:cBhvr>
                                        <p:cTn id="126" dur="500" fill="hold"/>
                                        <p:tgtEl>
                                          <p:spTgt spid="150"/>
                                        </p:tgtEl>
                                        <p:attrNameLst>
                                          <p:attrName>ppt_h</p:attrName>
                                        </p:attrNameLst>
                                      </p:cBhvr>
                                      <p:tavLst>
                                        <p:tav tm="0">
                                          <p:val>
                                            <p:fltVal val="0"/>
                                          </p:val>
                                        </p:tav>
                                        <p:tav tm="100000">
                                          <p:val>
                                            <p:strVal val="#ppt_h"/>
                                          </p:val>
                                        </p:tav>
                                      </p:tavLst>
                                    </p:anim>
                                    <p:animEffect transition="in" filter="fade">
                                      <p:cBhvr>
                                        <p:cTn id="127" dur="500"/>
                                        <p:tgtEl>
                                          <p:spTgt spid="150"/>
                                        </p:tgtEl>
                                      </p:cBhvr>
                                    </p:animEffect>
                                    <p:anim calcmode="lin" valueType="num">
                                      <p:cBhvr>
                                        <p:cTn id="128" dur="500" fill="hold"/>
                                        <p:tgtEl>
                                          <p:spTgt spid="150"/>
                                        </p:tgtEl>
                                        <p:attrNameLst>
                                          <p:attrName>ppt_x</p:attrName>
                                        </p:attrNameLst>
                                      </p:cBhvr>
                                      <p:tavLst>
                                        <p:tav tm="0">
                                          <p:val>
                                            <p:fltVal val="0.5"/>
                                          </p:val>
                                        </p:tav>
                                        <p:tav tm="100000">
                                          <p:val>
                                            <p:strVal val="#ppt_x"/>
                                          </p:val>
                                        </p:tav>
                                      </p:tavLst>
                                    </p:anim>
                                    <p:anim calcmode="lin" valueType="num">
                                      <p:cBhvr>
                                        <p:cTn id="129" dur="500" fill="hold"/>
                                        <p:tgtEl>
                                          <p:spTgt spid="1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4" grpId="0"/>
      <p:bldP spid="118" grpId="0"/>
      <p:bldP spid="119" grpId="0"/>
      <p:bldP spid="128" grpId="0"/>
      <p:bldP spid="129" grpId="0"/>
      <p:bldP spid="133" grpId="0"/>
      <p:bldP spid="143" grpId="0"/>
      <p:bldP spid="150" grpId="0"/>
      <p:bldP spid="15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Admin\Desktop\新建文件夹\微信图片_2020052010161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6400" y="332656"/>
            <a:ext cx="3157811" cy="62059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Desktop\新建文件夹\微信图片_202005201002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9600" y="332656"/>
            <a:ext cx="2087155" cy="4049600"/>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169452" y="2977181"/>
            <a:ext cx="1058344"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25</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sp>
        <p:nvSpPr>
          <p:cNvPr id="23" name="内容占位符 2"/>
          <p:cNvSpPr txBox="1"/>
          <p:nvPr/>
        </p:nvSpPr>
        <p:spPr>
          <a:xfrm>
            <a:off x="1416623" y="4760913"/>
            <a:ext cx="6336704" cy="1632755"/>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en-US" altLang="zh-CN" dirty="0"/>
              <a:t>       </a:t>
            </a:r>
            <a:r>
              <a:rPr dirty="0"/>
              <a:t>In the APP setting page, it has the function of periodic testing of the residual current, which eliminates the trouble of manually operating the detection button every month, and also avoids the situation of missing detection.</a:t>
            </a:r>
          </a:p>
          <a:p>
            <a:r>
              <a:rPr dirty="0"/>
              <a:t>          The user sets the date and time of each month, and clicks on the regular test button; after the button is turned on, the test action will be triggered at this time every month, and after the action, wait for about 8 seconds to automatically overlap to achieve the test Restore power.</a:t>
            </a:r>
            <a:r>
              <a:rPr lang="en-US" altLang="zh-CN" dirty="0"/>
              <a:t>        </a:t>
            </a:r>
            <a:endParaRPr lang="en-US" altLang="zh-CN" sz="1200" dirty="0"/>
          </a:p>
        </p:txBody>
      </p:sp>
      <p:sp>
        <p:nvSpPr>
          <p:cNvPr id="24" name="矩形 23"/>
          <p:cNvSpPr/>
          <p:nvPr/>
        </p:nvSpPr>
        <p:spPr>
          <a:xfrm>
            <a:off x="1764957" y="4296402"/>
            <a:ext cx="2018181" cy="338554"/>
          </a:xfrm>
          <a:prstGeom prst="rect">
            <a:avLst/>
          </a:prstGeom>
        </p:spPr>
        <p:txBody>
          <a:bodyPr wrap="none">
            <a:spAutoFit/>
          </a:bodyPr>
          <a:lstStyle/>
          <a:p>
            <a:r>
              <a:rPr lang="en-US" altLang="zh-CN" sz="1600" b="1" dirty="0">
                <a:solidFill>
                  <a:srgbClr val="51597B"/>
                </a:solidFill>
                <a:latin typeface="微软雅黑" panose="020B0503020204020204" pitchFamily="34" charset="-122"/>
                <a:ea typeface="微软雅黑" panose="020B0503020204020204" pitchFamily="34" charset="-122"/>
              </a:rPr>
              <a:t>APP SET interface</a:t>
            </a:r>
          </a:p>
        </p:txBody>
      </p:sp>
      <p:grpSp>
        <p:nvGrpSpPr>
          <p:cNvPr id="26" name="组合 25"/>
          <p:cNvGrpSpPr/>
          <p:nvPr/>
        </p:nvGrpSpPr>
        <p:grpSpPr>
          <a:xfrm>
            <a:off x="468000" y="822329"/>
            <a:ext cx="5992495" cy="1145540"/>
            <a:chOff x="145184" y="2331277"/>
            <a:chExt cx="5293430" cy="912430"/>
          </a:xfrm>
        </p:grpSpPr>
        <p:sp>
          <p:nvSpPr>
            <p:cNvPr id="27" name="内容占位符 2"/>
            <p:cNvSpPr txBox="1"/>
            <p:nvPr/>
          </p:nvSpPr>
          <p:spPr>
            <a:xfrm>
              <a:off x="1109534" y="2564904"/>
              <a:ext cx="4329080"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sz="1400" b="1" dirty="0">
                  <a:solidFill>
                    <a:srgbClr val="51597B"/>
                  </a:solidFill>
                  <a:latin typeface="微软雅黑" panose="020B0503020204020204" pitchFamily="34" charset="-122"/>
                  <a:ea typeface="微软雅黑" panose="020B0503020204020204" pitchFamily="34" charset="-122"/>
                </a:rPr>
                <a:t>Residual current periodic test operation display</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B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465777"/>
              </a:xfrm>
              <a:prstGeom prst="rect">
                <a:avLst/>
              </a:prstGeom>
            </p:spPr>
            <p:txBody>
              <a:bodyPr wrap="square">
                <a:spAutoFit/>
              </a:bodyPr>
              <a:lstStyle/>
              <a:p>
                <a:r>
                  <a:rPr lang="en-US" altLang="zh-CN" sz="3200" dirty="0">
                    <a:solidFill>
                      <a:srgbClr val="FFFFFF"/>
                    </a:solidFill>
                  </a:rPr>
                  <a:t>23</a:t>
                </a:r>
                <a:endParaRPr lang="zh-CN" altLang="en-US" sz="3200" dirty="0">
                  <a:solidFill>
                    <a:srgbClr val="FFFFFF"/>
                  </a:solidFill>
                </a:endParaRPr>
              </a:p>
            </p:txBody>
          </p:sp>
        </p:grpSp>
      </p:grpSp>
      <p:sp>
        <p:nvSpPr>
          <p:cNvPr id="16" name="椭圆 15"/>
          <p:cNvSpPr/>
          <p:nvPr/>
        </p:nvSpPr>
        <p:spPr>
          <a:xfrm>
            <a:off x="6083024" y="1758722"/>
            <a:ext cx="1531912" cy="418286"/>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
        <p:nvSpPr>
          <p:cNvPr id="20" name="箭头: 右 19"/>
          <p:cNvSpPr/>
          <p:nvPr/>
        </p:nvSpPr>
        <p:spPr>
          <a:xfrm rot="898884">
            <a:off x="7620598" y="2068460"/>
            <a:ext cx="1519413" cy="724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
        <p:nvSpPr>
          <p:cNvPr id="17" name="椭圆 16"/>
          <p:cNvSpPr/>
          <p:nvPr/>
        </p:nvSpPr>
        <p:spPr>
          <a:xfrm>
            <a:off x="11038239" y="3693723"/>
            <a:ext cx="771273" cy="771273"/>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par>
                                <p:cTn id="13" presetID="21" presetClass="entr" presetSubtype="1" fill="hold" grpId="0" nodeType="with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100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Admin\Desktop\新建文件夹\微信图片_202005201026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587" y="248972"/>
            <a:ext cx="2232248" cy="4519459"/>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Admin\Desktop\新建文件夹\微信图片_2020052010260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1882" y="349276"/>
            <a:ext cx="2952329" cy="6389579"/>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169452" y="2977181"/>
            <a:ext cx="1058344"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26</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sp>
        <p:nvSpPr>
          <p:cNvPr id="23" name="内容占位符 2"/>
          <p:cNvSpPr txBox="1"/>
          <p:nvPr/>
        </p:nvSpPr>
        <p:spPr>
          <a:xfrm>
            <a:off x="1416623" y="4760907"/>
            <a:ext cx="6336704" cy="1192634"/>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en-US" altLang="zh-CN" dirty="0"/>
              <a:t>        </a:t>
            </a:r>
            <a:r>
              <a:rPr dirty="0"/>
              <a:t>On the main page of the APP settings, it has the function of reporting faults. In the setting page, there are multiple protection settings and threshold protection settings. When there is a situation in the line, an alarm notification will be pushed on the main page of the APP, such as overvoltage, overcurrent, and temperature. Overrun, residual current overrun, etc.</a:t>
            </a:r>
          </a:p>
        </p:txBody>
      </p:sp>
      <p:sp>
        <p:nvSpPr>
          <p:cNvPr id="24" name="矩形 23"/>
          <p:cNvSpPr/>
          <p:nvPr/>
        </p:nvSpPr>
        <p:spPr>
          <a:xfrm>
            <a:off x="1764957" y="4296402"/>
            <a:ext cx="2018181" cy="338554"/>
          </a:xfrm>
          <a:prstGeom prst="rect">
            <a:avLst/>
          </a:prstGeom>
        </p:spPr>
        <p:txBody>
          <a:bodyPr wrap="none">
            <a:spAutoFit/>
          </a:bodyPr>
          <a:lstStyle/>
          <a:p>
            <a:r>
              <a:rPr lang="en-US" altLang="zh-CN" sz="1600" b="1" dirty="0">
                <a:solidFill>
                  <a:srgbClr val="51597B"/>
                </a:solidFill>
                <a:latin typeface="微软雅黑" panose="020B0503020204020204" pitchFamily="34" charset="-122"/>
                <a:ea typeface="微软雅黑" panose="020B0503020204020204" pitchFamily="34" charset="-122"/>
              </a:rPr>
              <a:t>APP SET interface</a:t>
            </a:r>
          </a:p>
        </p:txBody>
      </p:sp>
      <p:grpSp>
        <p:nvGrpSpPr>
          <p:cNvPr id="26" name="组合 25"/>
          <p:cNvGrpSpPr/>
          <p:nvPr/>
        </p:nvGrpSpPr>
        <p:grpSpPr>
          <a:xfrm>
            <a:off x="2172310" y="764704"/>
            <a:ext cx="5293430" cy="912430"/>
            <a:chOff x="145184" y="2331277"/>
            <a:chExt cx="5293430" cy="912430"/>
          </a:xfrm>
        </p:grpSpPr>
        <p:sp>
          <p:nvSpPr>
            <p:cNvPr id="27" name="内容占位符 2"/>
            <p:cNvSpPr txBox="1"/>
            <p:nvPr/>
          </p:nvSpPr>
          <p:spPr>
            <a:xfrm>
              <a:off x="1109534" y="2564904"/>
              <a:ext cx="4329080"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2000" b="1" dirty="0">
                  <a:solidFill>
                    <a:srgbClr val="51597B"/>
                  </a:solidFill>
                  <a:latin typeface="微软雅黑" panose="020B0503020204020204" pitchFamily="34" charset="-122"/>
                  <a:ea typeface="微软雅黑" panose="020B0503020204020204" pitchFamily="34" charset="-122"/>
                </a:rPr>
                <a:t>Fault alarm display</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B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584775"/>
              </a:xfrm>
              <a:prstGeom prst="rect">
                <a:avLst/>
              </a:prstGeom>
            </p:spPr>
            <p:txBody>
              <a:bodyPr wrap="none">
                <a:spAutoFit/>
              </a:bodyPr>
              <a:lstStyle/>
              <a:p>
                <a:r>
                  <a:rPr lang="en-US" altLang="zh-CN" sz="3200" dirty="0">
                    <a:solidFill>
                      <a:srgbClr val="FFFFFF"/>
                    </a:solidFill>
                  </a:rPr>
                  <a:t>24</a:t>
                </a:r>
                <a:endParaRPr lang="zh-CN" altLang="en-US" sz="3200" dirty="0">
                  <a:solidFill>
                    <a:srgbClr val="FFFFFF"/>
                  </a:solidFill>
                </a:endParaRPr>
              </a:p>
            </p:txBody>
          </p:sp>
        </p:grpSp>
      </p:grpSp>
      <p:sp>
        <p:nvSpPr>
          <p:cNvPr id="16" name="椭圆 15"/>
          <p:cNvSpPr/>
          <p:nvPr/>
        </p:nvSpPr>
        <p:spPr>
          <a:xfrm>
            <a:off x="7710398" y="578217"/>
            <a:ext cx="771273" cy="771273"/>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
        <p:nvSpPr>
          <p:cNvPr id="20" name="箭头: 右 19"/>
          <p:cNvSpPr/>
          <p:nvPr/>
        </p:nvSpPr>
        <p:spPr>
          <a:xfrm rot="874395">
            <a:off x="8696177" y="772991"/>
            <a:ext cx="1519413" cy="724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par>
                                <p:cTn id="13" presetID="21" presetClass="entr" presetSubtype="1" fill="hold" grpId="0" nodeType="with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169452" y="2977181"/>
            <a:ext cx="1058344"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27</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sp>
        <p:nvSpPr>
          <p:cNvPr id="23" name="内容占位符 2"/>
          <p:cNvSpPr txBox="1"/>
          <p:nvPr/>
        </p:nvSpPr>
        <p:spPr>
          <a:xfrm>
            <a:off x="1416623" y="3245434"/>
            <a:ext cx="6336704" cy="972574"/>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en-US" altLang="zh-CN" dirty="0"/>
              <a:t>        </a:t>
            </a:r>
            <a:r>
              <a:rPr dirty="0"/>
              <a:t>Through the APP button interface → "Me" on the lower right side → more services → phone notification, you can experience the service by prompting to open the service</a:t>
            </a:r>
          </a:p>
          <a:p>
            <a:r>
              <a:rPr dirty="0"/>
              <a:t>Product status switch real-time telephone notification service.</a:t>
            </a:r>
          </a:p>
          <a:p>
            <a:r>
              <a:rPr dirty="0"/>
              <a:t>         </a:t>
            </a:r>
            <a:r>
              <a:rPr lang="en-US" dirty="0"/>
              <a:t>Compatiable with Alexa and Google home assistant</a:t>
            </a:r>
          </a:p>
        </p:txBody>
      </p:sp>
      <p:sp>
        <p:nvSpPr>
          <p:cNvPr id="24" name="矩形 23"/>
          <p:cNvSpPr/>
          <p:nvPr/>
        </p:nvSpPr>
        <p:spPr>
          <a:xfrm>
            <a:off x="1764955" y="2780929"/>
            <a:ext cx="4398448" cy="338554"/>
          </a:xfrm>
          <a:prstGeom prst="rect">
            <a:avLst/>
          </a:prstGeom>
        </p:spPr>
        <p:txBody>
          <a:bodyPr wrap="none">
            <a:spAutoFit/>
          </a:bodyPr>
          <a:lstStyle/>
          <a:p>
            <a:pPr algn="l"/>
            <a:r>
              <a:rPr sz="1600" b="1" dirty="0">
                <a:solidFill>
                  <a:srgbClr val="51597B"/>
                </a:solidFill>
                <a:latin typeface="微软雅黑" panose="020B0503020204020204" pitchFamily="34" charset="-122"/>
                <a:ea typeface="微软雅黑" panose="020B0503020204020204" pitchFamily="34" charset="-122"/>
              </a:rPr>
              <a:t>APP supports third-party audio assistant</a:t>
            </a:r>
          </a:p>
        </p:txBody>
      </p:sp>
      <p:grpSp>
        <p:nvGrpSpPr>
          <p:cNvPr id="26" name="组合 25"/>
          <p:cNvGrpSpPr/>
          <p:nvPr/>
        </p:nvGrpSpPr>
        <p:grpSpPr>
          <a:xfrm>
            <a:off x="2172311" y="764704"/>
            <a:ext cx="5321369" cy="912430"/>
            <a:chOff x="145184" y="2331277"/>
            <a:chExt cx="5321370" cy="912430"/>
          </a:xfrm>
        </p:grpSpPr>
        <p:sp>
          <p:nvSpPr>
            <p:cNvPr id="27" name="内容占位符 2"/>
            <p:cNvSpPr txBox="1"/>
            <p:nvPr/>
          </p:nvSpPr>
          <p:spPr>
            <a:xfrm>
              <a:off x="1137474" y="2564904"/>
              <a:ext cx="4329080"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sz="1600" b="1" dirty="0">
                  <a:solidFill>
                    <a:srgbClr val="51597B"/>
                  </a:solidFill>
                  <a:latin typeface="微软雅黑" panose="020B0503020204020204" pitchFamily="34" charset="-122"/>
                  <a:ea typeface="微软雅黑" panose="020B0503020204020204" pitchFamily="34" charset="-122"/>
                </a:rPr>
                <a:t>Phone, SMS notification</a:t>
              </a:r>
              <a:r>
                <a:rPr lang="zh-CN" altLang="en-US" sz="1600" b="1" dirty="0">
                  <a:solidFill>
                    <a:srgbClr val="51597B"/>
                  </a:solidFill>
                  <a:latin typeface="微软雅黑" panose="020B0503020204020204" pitchFamily="34" charset="-122"/>
                  <a:ea typeface="微软雅黑" panose="020B0503020204020204" pitchFamily="34" charset="-122"/>
                </a:rPr>
                <a:t>（</a:t>
              </a:r>
              <a:r>
                <a:rPr lang="en-US" altLang="zh-CN" sz="1600" b="1" dirty="0">
                  <a:solidFill>
                    <a:srgbClr val="51597B"/>
                  </a:solidFill>
                  <a:latin typeface="微软雅黑" panose="020B0503020204020204" pitchFamily="34" charset="-122"/>
                  <a:ea typeface="微软雅黑" panose="020B0503020204020204" pitchFamily="34" charset="-122"/>
                </a:rPr>
                <a:t>need pay</a:t>
              </a:r>
              <a:r>
                <a:rPr lang="zh-CN" altLang="en-US" sz="1600" b="1" dirty="0">
                  <a:solidFill>
                    <a:srgbClr val="51597B"/>
                  </a:solidFill>
                  <a:latin typeface="微软雅黑" panose="020B0503020204020204" pitchFamily="34" charset="-122"/>
                  <a:ea typeface="微软雅黑" panose="020B0503020204020204" pitchFamily="34" charset="-122"/>
                </a:rPr>
                <a:t>）</a:t>
              </a:r>
              <a:endParaRPr lang="en-US" altLang="zh-CN" sz="1600" b="1" dirty="0">
                <a:solidFill>
                  <a:srgbClr val="51597B"/>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B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584775"/>
              </a:xfrm>
              <a:prstGeom prst="rect">
                <a:avLst/>
              </a:prstGeom>
            </p:spPr>
            <p:txBody>
              <a:bodyPr wrap="none">
                <a:spAutoFit/>
              </a:bodyPr>
              <a:lstStyle/>
              <a:p>
                <a:r>
                  <a:rPr lang="en-US" altLang="zh-CN" sz="3200" dirty="0">
                    <a:solidFill>
                      <a:srgbClr val="FFFFFF"/>
                    </a:solidFill>
                  </a:rPr>
                  <a:t>25</a:t>
                </a:r>
                <a:endParaRPr lang="zh-CN" altLang="en-US" sz="3200" dirty="0">
                  <a:solidFill>
                    <a:srgbClr val="FFFFFF"/>
                  </a:solidFill>
                </a:endParaRPr>
              </a:p>
            </p:txBody>
          </p:sp>
        </p:grpSp>
      </p:grpSp>
      <p:pic>
        <p:nvPicPr>
          <p:cNvPr id="2" name="图片 1"/>
          <p:cNvPicPr>
            <a:picLocks noChangeAspect="1"/>
          </p:cNvPicPr>
          <p:nvPr/>
        </p:nvPicPr>
        <p:blipFill>
          <a:blip r:embed="rId3"/>
          <a:stretch>
            <a:fillRect/>
          </a:stretch>
        </p:blipFill>
        <p:spPr>
          <a:xfrm>
            <a:off x="2048511" y="4538345"/>
            <a:ext cx="3755390" cy="1943100"/>
          </a:xfrm>
          <a:prstGeom prst="rect">
            <a:avLst/>
          </a:prstGeom>
        </p:spPr>
      </p:pic>
      <p:pic>
        <p:nvPicPr>
          <p:cNvPr id="18434" name="Picture 2" descr="C:\Users\Admin\Desktop\新建文件夹\微信图片_202005201028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9795" y="312131"/>
            <a:ext cx="3240360" cy="6233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C:\Users\Admin\Desktop\新建文件夹\1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1563" y="263127"/>
            <a:ext cx="2118314" cy="4059926"/>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C:\Users\Admin\Desktop\新建文件夹\微信图片_202005201030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1844" y="286398"/>
            <a:ext cx="3456384" cy="6545423"/>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169452" y="2977181"/>
            <a:ext cx="1058344"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28</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sp>
        <p:nvSpPr>
          <p:cNvPr id="23" name="内容占位符 2"/>
          <p:cNvSpPr txBox="1"/>
          <p:nvPr/>
        </p:nvSpPr>
        <p:spPr>
          <a:xfrm>
            <a:off x="1189996" y="4521047"/>
            <a:ext cx="6336704" cy="1430655"/>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en-US" altLang="zh-CN" dirty="0"/>
              <a:t>        </a:t>
            </a:r>
            <a:r>
              <a:rPr dirty="0"/>
              <a:t>Through the button interface in the APP, click the microphone icon in the upper right corner, and the voice interface will appear.</a:t>
            </a:r>
          </a:p>
          <a:p>
            <a:r>
              <a:rPr dirty="0"/>
              <a:t>The user can press the middle microphone button and directly say the name of the switch (such as turning on the "living room switch")</a:t>
            </a:r>
          </a:p>
          <a:p>
            <a:r>
              <a:rPr dirty="0"/>
              <a:t>The corresponding switch will act accordingly.</a:t>
            </a:r>
          </a:p>
          <a:p>
            <a:endParaRPr lang="en-US" altLang="zh-CN" sz="1200" dirty="0"/>
          </a:p>
        </p:txBody>
      </p:sp>
      <p:sp>
        <p:nvSpPr>
          <p:cNvPr id="24" name="矩形 23"/>
          <p:cNvSpPr/>
          <p:nvPr/>
        </p:nvSpPr>
        <p:spPr>
          <a:xfrm>
            <a:off x="1494661" y="4063840"/>
            <a:ext cx="4265078" cy="338554"/>
          </a:xfrm>
          <a:prstGeom prst="rect">
            <a:avLst/>
          </a:prstGeom>
        </p:spPr>
        <p:txBody>
          <a:bodyPr wrap="none">
            <a:spAutoFit/>
          </a:bodyPr>
          <a:lstStyle/>
          <a:p>
            <a:r>
              <a:rPr lang="en-US" altLang="zh-CN" sz="1600" b="1" dirty="0">
                <a:solidFill>
                  <a:srgbClr val="51597B"/>
                </a:solidFill>
                <a:latin typeface="微软雅黑" panose="020B0503020204020204" pitchFamily="34" charset="-122"/>
                <a:ea typeface="微软雅黑" panose="020B0503020204020204" pitchFamily="34" charset="-122"/>
              </a:rPr>
              <a:t>Tuya APP support voice control directly</a:t>
            </a:r>
          </a:p>
        </p:txBody>
      </p:sp>
      <p:grpSp>
        <p:nvGrpSpPr>
          <p:cNvPr id="26" name="组合 25"/>
          <p:cNvGrpSpPr/>
          <p:nvPr/>
        </p:nvGrpSpPr>
        <p:grpSpPr>
          <a:xfrm>
            <a:off x="2172310" y="764704"/>
            <a:ext cx="5293430" cy="912430"/>
            <a:chOff x="145184" y="2331277"/>
            <a:chExt cx="5293430" cy="912430"/>
          </a:xfrm>
        </p:grpSpPr>
        <p:sp>
          <p:nvSpPr>
            <p:cNvPr id="27" name="内容占位符 2"/>
            <p:cNvSpPr txBox="1"/>
            <p:nvPr/>
          </p:nvSpPr>
          <p:spPr>
            <a:xfrm>
              <a:off x="1109534" y="2564904"/>
              <a:ext cx="4329080"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2000" b="1" dirty="0">
                  <a:solidFill>
                    <a:srgbClr val="51597B"/>
                  </a:solidFill>
                  <a:latin typeface="微软雅黑" panose="020B0503020204020204" pitchFamily="34" charset="-122"/>
                  <a:ea typeface="微软雅黑" panose="020B0503020204020204" pitchFamily="34" charset="-122"/>
                </a:rPr>
                <a:t>Voice control</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DD5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584775"/>
              </a:xfrm>
              <a:prstGeom prst="rect">
                <a:avLst/>
              </a:prstGeom>
            </p:spPr>
            <p:txBody>
              <a:bodyPr wrap="none">
                <a:spAutoFit/>
              </a:bodyPr>
              <a:lstStyle/>
              <a:p>
                <a:r>
                  <a:rPr lang="en-US" altLang="zh-CN" sz="3200" dirty="0">
                    <a:solidFill>
                      <a:srgbClr val="FFFFFF"/>
                    </a:solidFill>
                  </a:rPr>
                  <a:t>26</a:t>
                </a:r>
                <a:endParaRPr lang="zh-CN" altLang="en-US" sz="3200" dirty="0">
                  <a:solidFill>
                    <a:srgbClr val="FFFFFF"/>
                  </a:solidFill>
                </a:endParaRPr>
              </a:p>
            </p:txBody>
          </p:sp>
        </p:grpSp>
      </p:grpSp>
      <p:sp>
        <p:nvSpPr>
          <p:cNvPr id="21" name="椭圆 20"/>
          <p:cNvSpPr/>
          <p:nvPr/>
        </p:nvSpPr>
        <p:spPr>
          <a:xfrm>
            <a:off x="7298228" y="155488"/>
            <a:ext cx="771273" cy="771273"/>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
        <p:nvSpPr>
          <p:cNvPr id="22" name="箭头: 右 21"/>
          <p:cNvSpPr/>
          <p:nvPr/>
        </p:nvSpPr>
        <p:spPr>
          <a:xfrm rot="1962112">
            <a:off x="7959230" y="1055197"/>
            <a:ext cx="1519413" cy="724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par>
                                <p:cTn id="13" presetID="21" presetClass="entr" presetSubtype="1" fill="hold" grpId="0" nodeType="with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flipV="1">
            <a:off x="6328209" y="1994319"/>
            <a:ext cx="289237" cy="57149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85" idx="6"/>
            <a:endCxn id="67" idx="2"/>
          </p:cNvCxnSpPr>
          <p:nvPr/>
        </p:nvCxnSpPr>
        <p:spPr>
          <a:xfrm flipV="1">
            <a:off x="6779198" y="3251638"/>
            <a:ext cx="1114037" cy="4791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31" idx="0"/>
          </p:cNvCxnSpPr>
          <p:nvPr/>
        </p:nvCxnSpPr>
        <p:spPr>
          <a:xfrm flipH="1">
            <a:off x="5657072" y="4002229"/>
            <a:ext cx="81724" cy="54638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52" idx="1"/>
          </p:cNvCxnSpPr>
          <p:nvPr/>
        </p:nvCxnSpPr>
        <p:spPr>
          <a:xfrm>
            <a:off x="6311454" y="3996140"/>
            <a:ext cx="576595" cy="101202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endCxn id="41" idx="1"/>
          </p:cNvCxnSpPr>
          <p:nvPr/>
        </p:nvCxnSpPr>
        <p:spPr>
          <a:xfrm>
            <a:off x="6601949" y="3652560"/>
            <a:ext cx="1465707" cy="67963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65" idx="2"/>
          </p:cNvCxnSpPr>
          <p:nvPr/>
        </p:nvCxnSpPr>
        <p:spPr>
          <a:xfrm flipH="1" flipV="1">
            <a:off x="5390165" y="1919978"/>
            <a:ext cx="321064" cy="64576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1" idx="6"/>
          </p:cNvCxnSpPr>
          <p:nvPr/>
        </p:nvCxnSpPr>
        <p:spPr>
          <a:xfrm>
            <a:off x="3201536" y="2570594"/>
            <a:ext cx="2017541" cy="50454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34" idx="6"/>
          </p:cNvCxnSpPr>
          <p:nvPr/>
        </p:nvCxnSpPr>
        <p:spPr>
          <a:xfrm flipV="1">
            <a:off x="4293041" y="3580332"/>
            <a:ext cx="964765" cy="32152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43" idx="7"/>
            <a:endCxn id="85" idx="3"/>
          </p:cNvCxnSpPr>
          <p:nvPr/>
        </p:nvCxnSpPr>
        <p:spPr>
          <a:xfrm flipV="1">
            <a:off x="4359687" y="3876020"/>
            <a:ext cx="1027785" cy="123552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76" idx="2"/>
          </p:cNvCxnSpPr>
          <p:nvPr/>
        </p:nvCxnSpPr>
        <p:spPr>
          <a:xfrm flipV="1">
            <a:off x="6754395" y="2362949"/>
            <a:ext cx="1813964" cy="71219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85" idx="7"/>
            <a:endCxn id="70" idx="3"/>
          </p:cNvCxnSpPr>
          <p:nvPr/>
        </p:nvCxnSpPr>
        <p:spPr>
          <a:xfrm flipV="1">
            <a:off x="6540419" y="1551372"/>
            <a:ext cx="1422025" cy="11717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6617442" y="1388357"/>
            <a:ext cx="2940192" cy="153456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617448" y="3479003"/>
            <a:ext cx="3157911" cy="62768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85" idx="5"/>
          </p:cNvCxnSpPr>
          <p:nvPr/>
        </p:nvCxnSpPr>
        <p:spPr>
          <a:xfrm>
            <a:off x="6540419" y="3876020"/>
            <a:ext cx="1989485" cy="141706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8" idx="5"/>
          </p:cNvCxnSpPr>
          <p:nvPr/>
        </p:nvCxnSpPr>
        <p:spPr>
          <a:xfrm>
            <a:off x="4545454" y="1626511"/>
            <a:ext cx="1002328" cy="109254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80" idx="3"/>
          </p:cNvCxnSpPr>
          <p:nvPr/>
        </p:nvCxnSpPr>
        <p:spPr>
          <a:xfrm>
            <a:off x="2564154" y="1475325"/>
            <a:ext cx="2811775" cy="142215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58" idx="6"/>
            <a:endCxn id="86" idx="1"/>
          </p:cNvCxnSpPr>
          <p:nvPr/>
        </p:nvCxnSpPr>
        <p:spPr>
          <a:xfrm flipV="1">
            <a:off x="2476770" y="3298440"/>
            <a:ext cx="2714133" cy="9065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615430" y="3741100"/>
            <a:ext cx="2642371" cy="157069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83" idx="2"/>
            <a:endCxn id="85" idx="0"/>
          </p:cNvCxnSpPr>
          <p:nvPr/>
        </p:nvCxnSpPr>
        <p:spPr>
          <a:xfrm>
            <a:off x="5923937" y="1055028"/>
            <a:ext cx="40005" cy="142926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909935" y="990991"/>
            <a:ext cx="744557" cy="744557"/>
            <a:chOff x="3812271" y="1322615"/>
            <a:chExt cx="558418" cy="558418"/>
          </a:xfrm>
          <a:effectLst>
            <a:outerShdw blurRad="190500" dist="63500" dir="2700000" algn="tl" rotWithShape="0">
              <a:prstClr val="black">
                <a:alpha val="40000"/>
              </a:prstClr>
            </a:outerShdw>
          </a:effectLst>
        </p:grpSpPr>
        <p:sp>
          <p:nvSpPr>
            <p:cNvPr id="28" name="椭圆 27"/>
            <p:cNvSpPr/>
            <p:nvPr/>
          </p:nvSpPr>
          <p:spPr>
            <a:xfrm>
              <a:off x="3812271" y="1322615"/>
              <a:ext cx="558418" cy="55841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29" name="Picture 35" descr="E:\PPT\PPT_图标\550.png"/>
            <p:cNvPicPr>
              <a:picLocks noChangeAspect="1" noChangeArrowheads="1"/>
            </p:cNvPicPr>
            <p:nvPr/>
          </p:nvPicPr>
          <p:blipFill>
            <a:blip r:embed="rId3" cstate="screen">
              <a:biLevel thresh="50000"/>
            </a:blip>
            <a:srcRect/>
            <a:stretch>
              <a:fillRect/>
            </a:stretch>
          </p:blipFill>
          <p:spPr bwMode="auto">
            <a:xfrm>
              <a:off x="3918482" y="1448321"/>
              <a:ext cx="345996" cy="3446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组合 29"/>
          <p:cNvGrpSpPr/>
          <p:nvPr/>
        </p:nvGrpSpPr>
        <p:grpSpPr>
          <a:xfrm>
            <a:off x="4985001" y="4548611"/>
            <a:ext cx="1344149" cy="1344149"/>
            <a:chOff x="4460343" y="2258719"/>
            <a:chExt cx="1008112" cy="1008112"/>
          </a:xfrm>
          <a:effectLst>
            <a:outerShdw blurRad="190500" dist="63500" dir="2700000" algn="tl" rotWithShape="0">
              <a:prstClr val="black">
                <a:alpha val="40000"/>
              </a:prstClr>
            </a:outerShdw>
          </a:effectLst>
        </p:grpSpPr>
        <p:sp>
          <p:nvSpPr>
            <p:cNvPr id="31" name="椭圆 30"/>
            <p:cNvSpPr/>
            <p:nvPr/>
          </p:nvSpPr>
          <p:spPr>
            <a:xfrm>
              <a:off x="4460343" y="2258719"/>
              <a:ext cx="1008112" cy="100811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32" name="Picture 23" descr="E:\PPT\PPT_图标\433.png"/>
            <p:cNvPicPr>
              <a:picLocks noChangeAspect="1" noChangeArrowheads="1"/>
            </p:cNvPicPr>
            <p:nvPr/>
          </p:nvPicPr>
          <p:blipFill>
            <a:blip r:embed="rId4" cstate="screen">
              <a:biLevel thresh="50000"/>
            </a:blip>
            <a:srcRect/>
            <a:stretch>
              <a:fillRect/>
            </a:stretch>
          </p:blipFill>
          <p:spPr bwMode="auto">
            <a:xfrm>
              <a:off x="4660942" y="2406602"/>
              <a:ext cx="592223" cy="7151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组合 32"/>
          <p:cNvGrpSpPr/>
          <p:nvPr/>
        </p:nvGrpSpPr>
        <p:grpSpPr>
          <a:xfrm>
            <a:off x="3356461" y="3433567"/>
            <a:ext cx="936579" cy="936579"/>
            <a:chOff x="3253853" y="2764171"/>
            <a:chExt cx="702434" cy="702434"/>
          </a:xfrm>
          <a:effectLst>
            <a:outerShdw blurRad="190500" dist="63500" dir="2700000" algn="tl" rotWithShape="0">
              <a:prstClr val="black">
                <a:alpha val="40000"/>
              </a:prstClr>
            </a:outerShdw>
          </a:effectLst>
        </p:grpSpPr>
        <p:sp>
          <p:nvSpPr>
            <p:cNvPr id="34" name="椭圆 33"/>
            <p:cNvSpPr/>
            <p:nvPr/>
          </p:nvSpPr>
          <p:spPr>
            <a:xfrm>
              <a:off x="3253853" y="2764171"/>
              <a:ext cx="702434" cy="702434"/>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35" name="Picture 24" descr="E:\PPT\PPT_图标\434.png"/>
            <p:cNvPicPr>
              <a:picLocks noChangeAspect="1" noChangeArrowheads="1"/>
            </p:cNvPicPr>
            <p:nvPr/>
          </p:nvPicPr>
          <p:blipFill>
            <a:blip r:embed="rId5" cstate="screen">
              <a:biLevel thresh="50000"/>
            </a:blip>
            <a:srcRect/>
            <a:stretch>
              <a:fillRect/>
            </a:stretch>
          </p:blipFill>
          <p:spPr bwMode="auto">
            <a:xfrm>
              <a:off x="3381854" y="2855661"/>
              <a:ext cx="423752" cy="4821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组合 35"/>
          <p:cNvGrpSpPr/>
          <p:nvPr/>
        </p:nvGrpSpPr>
        <p:grpSpPr>
          <a:xfrm>
            <a:off x="6329149" y="1119464"/>
            <a:ext cx="960107" cy="960107"/>
            <a:chOff x="5684479" y="1881033"/>
            <a:chExt cx="720080" cy="720080"/>
          </a:xfrm>
          <a:effectLst>
            <a:outerShdw blurRad="190500" dist="63500" dir="2700000" algn="tl" rotWithShape="0">
              <a:prstClr val="black">
                <a:alpha val="40000"/>
              </a:prstClr>
            </a:outerShdw>
          </a:effectLst>
        </p:grpSpPr>
        <p:sp>
          <p:nvSpPr>
            <p:cNvPr id="37" name="椭圆 36"/>
            <p:cNvSpPr/>
            <p:nvPr/>
          </p:nvSpPr>
          <p:spPr>
            <a:xfrm>
              <a:off x="5684479" y="1881033"/>
              <a:ext cx="720080" cy="7200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38" name="Picture 25" descr="E:\PPT\PPT_图标\436.png"/>
            <p:cNvPicPr>
              <a:picLocks noChangeAspect="1" noChangeArrowheads="1"/>
            </p:cNvPicPr>
            <p:nvPr/>
          </p:nvPicPr>
          <p:blipFill>
            <a:blip r:embed="rId6" cstate="screen">
              <a:biLevel thresh="50000"/>
            </a:blip>
            <a:srcRect/>
            <a:stretch>
              <a:fillRect/>
            </a:stretch>
          </p:blipFill>
          <p:spPr bwMode="auto">
            <a:xfrm>
              <a:off x="5824929" y="2026143"/>
              <a:ext cx="442765" cy="4203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组合 38"/>
          <p:cNvGrpSpPr/>
          <p:nvPr/>
        </p:nvGrpSpPr>
        <p:grpSpPr>
          <a:xfrm>
            <a:off x="8025007" y="4152746"/>
            <a:ext cx="328703" cy="328703"/>
            <a:chOff x="4841135" y="3876345"/>
            <a:chExt cx="246527" cy="246527"/>
          </a:xfrm>
          <a:effectLst>
            <a:outerShdw blurRad="190500" dist="63500" dir="2700000" algn="tl" rotWithShape="0">
              <a:prstClr val="black">
                <a:alpha val="40000"/>
              </a:prstClr>
            </a:outerShdw>
          </a:effectLst>
        </p:grpSpPr>
        <p:sp>
          <p:nvSpPr>
            <p:cNvPr id="40" name="椭圆 39"/>
            <p:cNvSpPr/>
            <p:nvPr/>
          </p:nvSpPr>
          <p:spPr>
            <a:xfrm>
              <a:off x="4841135" y="3876345"/>
              <a:ext cx="246527" cy="24652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41" name="Picture 26" descr="E:\PPT\PPT_图标\438.png"/>
            <p:cNvPicPr>
              <a:picLocks noChangeAspect="1" noChangeArrowheads="1"/>
            </p:cNvPicPr>
            <p:nvPr/>
          </p:nvPicPr>
          <p:blipFill>
            <a:blip r:embed="rId7" cstate="screen">
              <a:biLevel thresh="50000"/>
            </a:blip>
            <a:srcRect/>
            <a:stretch>
              <a:fillRect/>
            </a:stretch>
          </p:blipFill>
          <p:spPr bwMode="auto">
            <a:xfrm>
              <a:off x="4873126" y="3952693"/>
              <a:ext cx="182545" cy="116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组合 41"/>
          <p:cNvGrpSpPr/>
          <p:nvPr/>
        </p:nvGrpSpPr>
        <p:grpSpPr>
          <a:xfrm>
            <a:off x="3909934" y="5034383"/>
            <a:ext cx="526916" cy="526916"/>
            <a:chOff x="3561100" y="4156787"/>
            <a:chExt cx="395187" cy="395187"/>
          </a:xfrm>
          <a:effectLst>
            <a:outerShdw blurRad="190500" dist="63500" dir="2700000" algn="tl" rotWithShape="0">
              <a:prstClr val="black">
                <a:alpha val="40000"/>
              </a:prstClr>
            </a:outerShdw>
          </a:effectLst>
        </p:grpSpPr>
        <p:sp>
          <p:nvSpPr>
            <p:cNvPr id="43" name="椭圆 42"/>
            <p:cNvSpPr/>
            <p:nvPr/>
          </p:nvSpPr>
          <p:spPr>
            <a:xfrm>
              <a:off x="3561100" y="4156787"/>
              <a:ext cx="395187" cy="395187"/>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44" name="Picture 27" descr="E:\PPT\PPT_图标\439.png"/>
            <p:cNvPicPr>
              <a:picLocks noChangeAspect="1" noChangeArrowheads="1"/>
            </p:cNvPicPr>
            <p:nvPr/>
          </p:nvPicPr>
          <p:blipFill>
            <a:blip r:embed="rId8" cstate="screen">
              <a:biLevel thresh="50000"/>
            </a:blip>
            <a:srcRect/>
            <a:stretch>
              <a:fillRect/>
            </a:stretch>
          </p:blipFill>
          <p:spPr bwMode="auto">
            <a:xfrm>
              <a:off x="3621813" y="4214467"/>
              <a:ext cx="273759" cy="2726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组合 44"/>
          <p:cNvGrpSpPr/>
          <p:nvPr/>
        </p:nvGrpSpPr>
        <p:grpSpPr>
          <a:xfrm>
            <a:off x="8285682" y="5022460"/>
            <a:ext cx="936579" cy="936579"/>
            <a:chOff x="6937263" y="3863250"/>
            <a:chExt cx="702434" cy="702434"/>
          </a:xfrm>
          <a:effectLst>
            <a:outerShdw blurRad="190500" dist="63500" dir="2700000" algn="tl" rotWithShape="0">
              <a:prstClr val="black">
                <a:alpha val="40000"/>
              </a:prstClr>
            </a:outerShdw>
          </a:effectLst>
        </p:grpSpPr>
        <p:sp>
          <p:nvSpPr>
            <p:cNvPr id="46" name="椭圆 45"/>
            <p:cNvSpPr/>
            <p:nvPr/>
          </p:nvSpPr>
          <p:spPr>
            <a:xfrm>
              <a:off x="6937263" y="3863250"/>
              <a:ext cx="702434" cy="702434"/>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47" name="Picture 28" descr="E:\PPT\PPT_图标\440.png"/>
            <p:cNvPicPr>
              <a:picLocks noChangeAspect="1" noChangeArrowheads="1"/>
            </p:cNvPicPr>
            <p:nvPr/>
          </p:nvPicPr>
          <p:blipFill>
            <a:blip r:embed="rId9" cstate="screen">
              <a:biLevel thresh="50000"/>
            </a:blip>
            <a:srcRect/>
            <a:stretch>
              <a:fillRect/>
            </a:stretch>
          </p:blipFill>
          <p:spPr bwMode="auto">
            <a:xfrm>
              <a:off x="7120429" y="4005203"/>
              <a:ext cx="341396" cy="3954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组合 47"/>
          <p:cNvGrpSpPr/>
          <p:nvPr/>
        </p:nvGrpSpPr>
        <p:grpSpPr>
          <a:xfrm>
            <a:off x="9711028" y="3807429"/>
            <a:ext cx="657407" cy="657407"/>
            <a:chOff x="7639696" y="2573194"/>
            <a:chExt cx="493055" cy="493055"/>
          </a:xfrm>
          <a:effectLst>
            <a:outerShdw blurRad="190500" dist="63500" dir="2700000" algn="tl" rotWithShape="0">
              <a:prstClr val="black">
                <a:alpha val="40000"/>
              </a:prstClr>
            </a:outerShdw>
          </a:effectLst>
        </p:grpSpPr>
        <p:sp>
          <p:nvSpPr>
            <p:cNvPr id="49" name="椭圆 48"/>
            <p:cNvSpPr/>
            <p:nvPr/>
          </p:nvSpPr>
          <p:spPr>
            <a:xfrm>
              <a:off x="7639696" y="2573194"/>
              <a:ext cx="493055" cy="49305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50" name="Picture 29" descr="E:\PPT\PPT_图标\441.png"/>
            <p:cNvPicPr>
              <a:picLocks noChangeAspect="1" noChangeArrowheads="1"/>
            </p:cNvPicPr>
            <p:nvPr/>
          </p:nvPicPr>
          <p:blipFill>
            <a:blip r:embed="rId10" cstate="screen">
              <a:biLevel thresh="50000"/>
            </a:blip>
            <a:srcRect/>
            <a:stretch>
              <a:fillRect/>
            </a:stretch>
          </p:blipFill>
          <p:spPr bwMode="auto">
            <a:xfrm>
              <a:off x="7769301" y="2658247"/>
              <a:ext cx="247551" cy="3229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组合 50"/>
          <p:cNvGrpSpPr/>
          <p:nvPr/>
        </p:nvGrpSpPr>
        <p:grpSpPr>
          <a:xfrm>
            <a:off x="6761503" y="4881620"/>
            <a:ext cx="864096" cy="864096"/>
            <a:chOff x="5684479" y="3554863"/>
            <a:chExt cx="648072" cy="648072"/>
          </a:xfrm>
          <a:effectLst>
            <a:outerShdw blurRad="190500" dist="63500" dir="2700000" algn="tl" rotWithShape="0">
              <a:prstClr val="black">
                <a:alpha val="40000"/>
              </a:prstClr>
            </a:outerShdw>
          </a:effectLst>
        </p:grpSpPr>
        <p:sp>
          <p:nvSpPr>
            <p:cNvPr id="52" name="椭圆 51"/>
            <p:cNvSpPr/>
            <p:nvPr/>
          </p:nvSpPr>
          <p:spPr>
            <a:xfrm>
              <a:off x="5684479" y="3554863"/>
              <a:ext cx="648072" cy="64807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53" name="Picture 30" descr="E:\PPT\PPT_图标\443.png"/>
            <p:cNvPicPr>
              <a:picLocks noChangeAspect="1" noChangeArrowheads="1"/>
            </p:cNvPicPr>
            <p:nvPr/>
          </p:nvPicPr>
          <p:blipFill>
            <a:blip r:embed="rId11" cstate="screen">
              <a:biLevel thresh="50000"/>
            </a:blip>
            <a:srcRect/>
            <a:stretch>
              <a:fillRect/>
            </a:stretch>
          </p:blipFill>
          <p:spPr bwMode="auto">
            <a:xfrm>
              <a:off x="5896131" y="3598784"/>
              <a:ext cx="249249" cy="5273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组合 53"/>
          <p:cNvGrpSpPr/>
          <p:nvPr/>
        </p:nvGrpSpPr>
        <p:grpSpPr>
          <a:xfrm>
            <a:off x="2109691" y="5171237"/>
            <a:ext cx="657407" cy="657407"/>
            <a:chOff x="2622073" y="3910259"/>
            <a:chExt cx="493055" cy="493055"/>
          </a:xfrm>
          <a:effectLst>
            <a:outerShdw blurRad="190500" dist="63500" dir="2700000" algn="tl" rotWithShape="0">
              <a:prstClr val="black">
                <a:alpha val="40000"/>
              </a:prstClr>
            </a:outerShdw>
          </a:effectLst>
        </p:grpSpPr>
        <p:sp>
          <p:nvSpPr>
            <p:cNvPr id="55" name="椭圆 54"/>
            <p:cNvSpPr/>
            <p:nvPr/>
          </p:nvSpPr>
          <p:spPr>
            <a:xfrm>
              <a:off x="2622073" y="3910259"/>
              <a:ext cx="493055" cy="49305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56" name="Picture 31" descr="E:\PPT\PPT_图标\445.png"/>
            <p:cNvPicPr>
              <a:picLocks noChangeAspect="1" noChangeArrowheads="1"/>
            </p:cNvPicPr>
            <p:nvPr/>
          </p:nvPicPr>
          <p:blipFill>
            <a:blip r:embed="rId12" cstate="screen">
              <a:biLevel thresh="50000"/>
            </a:blip>
            <a:srcRect/>
            <a:stretch>
              <a:fillRect/>
            </a:stretch>
          </p:blipFill>
          <p:spPr bwMode="auto">
            <a:xfrm>
              <a:off x="2699793" y="4041953"/>
              <a:ext cx="348704" cy="2822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组合 56"/>
          <p:cNvGrpSpPr/>
          <p:nvPr/>
        </p:nvGrpSpPr>
        <p:grpSpPr>
          <a:xfrm>
            <a:off x="1949854" y="3125641"/>
            <a:ext cx="526916" cy="526916"/>
            <a:chOff x="2361842" y="3197524"/>
            <a:chExt cx="395187" cy="395187"/>
          </a:xfrm>
          <a:effectLst>
            <a:outerShdw blurRad="190500" dist="63500" dir="2700000" algn="tl" rotWithShape="0">
              <a:prstClr val="black">
                <a:alpha val="40000"/>
              </a:prstClr>
            </a:outerShdw>
          </a:effectLst>
        </p:grpSpPr>
        <p:sp>
          <p:nvSpPr>
            <p:cNvPr id="58" name="椭圆 57"/>
            <p:cNvSpPr/>
            <p:nvPr/>
          </p:nvSpPr>
          <p:spPr>
            <a:xfrm>
              <a:off x="2361842" y="3197524"/>
              <a:ext cx="395187" cy="395187"/>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59" name="Picture 32" descr="E:\PPT\PPT_图标\447.png"/>
            <p:cNvPicPr>
              <a:picLocks noChangeAspect="1" noChangeArrowheads="1"/>
            </p:cNvPicPr>
            <p:nvPr/>
          </p:nvPicPr>
          <p:blipFill>
            <a:blip r:embed="rId13" cstate="screen">
              <a:biLevel thresh="50000"/>
            </a:blip>
            <a:srcRect/>
            <a:stretch>
              <a:fillRect/>
            </a:stretch>
          </p:blipFill>
          <p:spPr bwMode="auto">
            <a:xfrm>
              <a:off x="2451422" y="3258914"/>
              <a:ext cx="170651" cy="2724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组合 59"/>
          <p:cNvGrpSpPr/>
          <p:nvPr/>
        </p:nvGrpSpPr>
        <p:grpSpPr>
          <a:xfrm>
            <a:off x="2544135" y="2241898"/>
            <a:ext cx="657407" cy="657407"/>
            <a:chOff x="2882429" y="2026143"/>
            <a:chExt cx="493055" cy="493055"/>
          </a:xfrm>
          <a:effectLst>
            <a:outerShdw blurRad="190500" dist="63500" dir="2700000" algn="tl" rotWithShape="0">
              <a:prstClr val="black">
                <a:alpha val="40000"/>
              </a:prstClr>
            </a:outerShdw>
          </a:effectLst>
        </p:grpSpPr>
        <p:sp>
          <p:nvSpPr>
            <p:cNvPr id="61" name="椭圆 60"/>
            <p:cNvSpPr/>
            <p:nvPr/>
          </p:nvSpPr>
          <p:spPr>
            <a:xfrm>
              <a:off x="2882429" y="2026143"/>
              <a:ext cx="493055" cy="49305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62" name="Picture 33" descr="E:\PPT\PPT_图标\448.png"/>
            <p:cNvPicPr>
              <a:picLocks noChangeAspect="1" noChangeArrowheads="1"/>
            </p:cNvPicPr>
            <p:nvPr/>
          </p:nvPicPr>
          <p:blipFill>
            <a:blip r:embed="rId14" cstate="screen">
              <a:biLevel thresh="50000"/>
            </a:blip>
            <a:srcRect/>
            <a:stretch>
              <a:fillRect/>
            </a:stretch>
          </p:blipFill>
          <p:spPr bwMode="auto">
            <a:xfrm>
              <a:off x="2982913" y="2135630"/>
              <a:ext cx="290649" cy="2669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组合 62"/>
          <p:cNvGrpSpPr/>
          <p:nvPr/>
        </p:nvGrpSpPr>
        <p:grpSpPr>
          <a:xfrm>
            <a:off x="5233319" y="1660755"/>
            <a:ext cx="328703" cy="328703"/>
            <a:chOff x="4183313" y="2094875"/>
            <a:chExt cx="246527" cy="246527"/>
          </a:xfrm>
          <a:effectLst>
            <a:outerShdw blurRad="190500" dist="63500" dir="2700000" algn="tl" rotWithShape="0">
              <a:prstClr val="black">
                <a:alpha val="40000"/>
              </a:prstClr>
            </a:outerShdw>
          </a:effectLst>
        </p:grpSpPr>
        <p:sp>
          <p:nvSpPr>
            <p:cNvPr id="64" name="椭圆 63"/>
            <p:cNvSpPr/>
            <p:nvPr/>
          </p:nvSpPr>
          <p:spPr>
            <a:xfrm>
              <a:off x="4183313" y="2094875"/>
              <a:ext cx="246527" cy="24652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65" name="Picture 34" descr="E:\PPT\PPT_图标\449.png"/>
            <p:cNvPicPr>
              <a:picLocks noChangeAspect="1" noChangeArrowheads="1"/>
            </p:cNvPicPr>
            <p:nvPr/>
          </p:nvPicPr>
          <p:blipFill>
            <a:blip r:embed="rId15" cstate="screen">
              <a:biLevel thresh="50000"/>
            </a:blip>
            <a:srcRect/>
            <a:stretch>
              <a:fillRect/>
            </a:stretch>
          </p:blipFill>
          <p:spPr bwMode="auto">
            <a:xfrm>
              <a:off x="4211960" y="2139703"/>
              <a:ext cx="177980" cy="1495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组合 65"/>
          <p:cNvGrpSpPr/>
          <p:nvPr/>
        </p:nvGrpSpPr>
        <p:grpSpPr>
          <a:xfrm>
            <a:off x="7893240" y="2922934"/>
            <a:ext cx="657407" cy="657407"/>
            <a:chOff x="6548575" y="2573194"/>
            <a:chExt cx="493055" cy="493055"/>
          </a:xfrm>
          <a:effectLst>
            <a:outerShdw blurRad="190500" dist="63500" dir="2700000" algn="tl" rotWithShape="0">
              <a:prstClr val="black">
                <a:alpha val="40000"/>
              </a:prstClr>
            </a:outerShdw>
          </a:effectLst>
        </p:grpSpPr>
        <p:sp>
          <p:nvSpPr>
            <p:cNvPr id="67" name="椭圆 66"/>
            <p:cNvSpPr/>
            <p:nvPr/>
          </p:nvSpPr>
          <p:spPr>
            <a:xfrm>
              <a:off x="6548575" y="2573194"/>
              <a:ext cx="493055" cy="49305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68" name="Picture 36" descr="E:\PPT\PPT_图标\551.png"/>
            <p:cNvPicPr>
              <a:picLocks noChangeAspect="1" noChangeArrowheads="1"/>
            </p:cNvPicPr>
            <p:nvPr/>
          </p:nvPicPr>
          <p:blipFill>
            <a:blip r:embed="rId16" cstate="screen">
              <a:biLevel thresh="50000"/>
            </a:blip>
            <a:srcRect/>
            <a:stretch>
              <a:fillRect/>
            </a:stretch>
          </p:blipFill>
          <p:spPr bwMode="auto">
            <a:xfrm>
              <a:off x="6657126" y="2687356"/>
              <a:ext cx="353833" cy="3028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组合 68"/>
          <p:cNvGrpSpPr/>
          <p:nvPr/>
        </p:nvGrpSpPr>
        <p:grpSpPr>
          <a:xfrm>
            <a:off x="7914308" y="1270815"/>
            <a:ext cx="328703" cy="328703"/>
            <a:chOff x="6425311" y="1312863"/>
            <a:chExt cx="246527" cy="246527"/>
          </a:xfrm>
          <a:effectLst>
            <a:outerShdw blurRad="190500" dist="63500" dir="2700000" algn="tl" rotWithShape="0">
              <a:prstClr val="black">
                <a:alpha val="40000"/>
              </a:prstClr>
            </a:outerShdw>
          </a:effectLst>
        </p:grpSpPr>
        <p:sp>
          <p:nvSpPr>
            <p:cNvPr id="70" name="椭圆 69"/>
            <p:cNvSpPr/>
            <p:nvPr/>
          </p:nvSpPr>
          <p:spPr>
            <a:xfrm>
              <a:off x="6425311" y="1312863"/>
              <a:ext cx="246527" cy="24652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71" name="Picture 37" descr="E:\PPT\PPT_图标\552.png"/>
            <p:cNvPicPr>
              <a:picLocks noChangeAspect="1" noChangeArrowheads="1"/>
            </p:cNvPicPr>
            <p:nvPr/>
          </p:nvPicPr>
          <p:blipFill>
            <a:blip r:embed="rId17" cstate="screen">
              <a:biLevel thresh="50000"/>
            </a:blip>
            <a:srcRect/>
            <a:stretch>
              <a:fillRect/>
            </a:stretch>
          </p:blipFill>
          <p:spPr bwMode="auto">
            <a:xfrm>
              <a:off x="6470234" y="1380040"/>
              <a:ext cx="156680" cy="1365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组合 71"/>
          <p:cNvGrpSpPr/>
          <p:nvPr/>
        </p:nvGrpSpPr>
        <p:grpSpPr>
          <a:xfrm>
            <a:off x="9524665" y="1150813"/>
            <a:ext cx="419141" cy="419141"/>
            <a:chOff x="7639697" y="1682655"/>
            <a:chExt cx="314356" cy="314356"/>
          </a:xfrm>
          <a:effectLst>
            <a:outerShdw blurRad="190500" dist="63500" dir="2700000" algn="tl" rotWithShape="0">
              <a:prstClr val="black">
                <a:alpha val="40000"/>
              </a:prstClr>
            </a:outerShdw>
          </a:effectLst>
        </p:grpSpPr>
        <p:sp>
          <p:nvSpPr>
            <p:cNvPr id="73" name="椭圆 72"/>
            <p:cNvSpPr/>
            <p:nvPr/>
          </p:nvSpPr>
          <p:spPr>
            <a:xfrm>
              <a:off x="7639697" y="1682655"/>
              <a:ext cx="314356" cy="314356"/>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74" name="Picture 38" descr="E:\PPT\PPT_图标\553.png"/>
            <p:cNvPicPr>
              <a:picLocks noChangeAspect="1" noChangeArrowheads="1"/>
            </p:cNvPicPr>
            <p:nvPr/>
          </p:nvPicPr>
          <p:blipFill>
            <a:blip r:embed="rId18" cstate="screen">
              <a:biLevel thresh="50000"/>
            </a:blip>
            <a:srcRect/>
            <a:stretch>
              <a:fillRect/>
            </a:stretch>
          </p:blipFill>
          <p:spPr bwMode="auto">
            <a:xfrm>
              <a:off x="7700673" y="1773951"/>
              <a:ext cx="192404" cy="1317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 name="组合 74"/>
          <p:cNvGrpSpPr/>
          <p:nvPr/>
        </p:nvGrpSpPr>
        <p:grpSpPr>
          <a:xfrm>
            <a:off x="8568362" y="2198606"/>
            <a:ext cx="328703" cy="328703"/>
            <a:chOff x="6978406" y="2075058"/>
            <a:chExt cx="246527" cy="246527"/>
          </a:xfrm>
          <a:effectLst>
            <a:outerShdw blurRad="190500" dist="63500" dir="2700000" algn="tl" rotWithShape="0">
              <a:prstClr val="black">
                <a:alpha val="40000"/>
              </a:prstClr>
            </a:outerShdw>
          </a:effectLst>
        </p:grpSpPr>
        <p:sp>
          <p:nvSpPr>
            <p:cNvPr id="76" name="椭圆 75"/>
            <p:cNvSpPr/>
            <p:nvPr/>
          </p:nvSpPr>
          <p:spPr>
            <a:xfrm>
              <a:off x="6978406" y="2075058"/>
              <a:ext cx="246527" cy="24652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77" name="Picture 39" descr="E:\PPT\PPT_图标\554.png"/>
            <p:cNvPicPr>
              <a:picLocks noChangeAspect="1" noChangeArrowheads="1"/>
            </p:cNvPicPr>
            <p:nvPr/>
          </p:nvPicPr>
          <p:blipFill>
            <a:blip r:embed="rId19" cstate="screen">
              <a:biLevel thresh="50000"/>
            </a:blip>
            <a:srcRect/>
            <a:stretch>
              <a:fillRect/>
            </a:stretch>
          </p:blipFill>
          <p:spPr bwMode="auto">
            <a:xfrm>
              <a:off x="7029835" y="2133366"/>
              <a:ext cx="143668" cy="1431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组合 77"/>
          <p:cNvGrpSpPr/>
          <p:nvPr/>
        </p:nvGrpSpPr>
        <p:grpSpPr>
          <a:xfrm>
            <a:off x="2286732" y="1312943"/>
            <a:ext cx="328703" cy="328703"/>
            <a:chOff x="2633765" y="1881033"/>
            <a:chExt cx="246527" cy="246527"/>
          </a:xfrm>
          <a:effectLst>
            <a:outerShdw blurRad="190500" dist="63500" dir="2700000" algn="tl" rotWithShape="0">
              <a:prstClr val="black">
                <a:alpha val="40000"/>
              </a:prstClr>
            </a:outerShdw>
          </a:effectLst>
        </p:grpSpPr>
        <p:sp>
          <p:nvSpPr>
            <p:cNvPr id="79" name="椭圆 78"/>
            <p:cNvSpPr/>
            <p:nvPr/>
          </p:nvSpPr>
          <p:spPr>
            <a:xfrm>
              <a:off x="2633765" y="1881033"/>
              <a:ext cx="246527" cy="24652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80" name="Picture 40" descr="E:\PPT\PPT_图标\555.png"/>
            <p:cNvPicPr>
              <a:picLocks noChangeAspect="1" noChangeArrowheads="1"/>
            </p:cNvPicPr>
            <p:nvPr/>
          </p:nvPicPr>
          <p:blipFill>
            <a:blip r:embed="rId20" cstate="screen">
              <a:biLevel thresh="50000"/>
            </a:blip>
            <a:srcRect/>
            <a:stretch>
              <a:fillRect/>
            </a:stretch>
          </p:blipFill>
          <p:spPr bwMode="auto">
            <a:xfrm>
              <a:off x="2675117" y="1923678"/>
              <a:ext cx="166717" cy="1582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组合 80"/>
          <p:cNvGrpSpPr/>
          <p:nvPr/>
        </p:nvGrpSpPr>
        <p:grpSpPr>
          <a:xfrm>
            <a:off x="5751135" y="810426"/>
            <a:ext cx="328703" cy="328703"/>
            <a:chOff x="7639696" y="3999609"/>
            <a:chExt cx="246527" cy="246527"/>
          </a:xfrm>
          <a:effectLst>
            <a:outerShdw blurRad="190500" dist="63500" dir="2700000" algn="tl" rotWithShape="0">
              <a:prstClr val="black">
                <a:alpha val="40000"/>
              </a:prstClr>
            </a:outerShdw>
          </a:effectLst>
        </p:grpSpPr>
        <p:sp>
          <p:nvSpPr>
            <p:cNvPr id="82" name="椭圆 81"/>
            <p:cNvSpPr/>
            <p:nvPr/>
          </p:nvSpPr>
          <p:spPr>
            <a:xfrm>
              <a:off x="7639696" y="3999609"/>
              <a:ext cx="246527" cy="24652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83" name="Picture 41" descr="E:\PPT\PPT_图标\556.png"/>
            <p:cNvPicPr>
              <a:picLocks noChangeAspect="1" noChangeArrowheads="1"/>
            </p:cNvPicPr>
            <p:nvPr/>
          </p:nvPicPr>
          <p:blipFill>
            <a:blip r:embed="rId21" cstate="screen">
              <a:biLevel thresh="50000"/>
            </a:blip>
            <a:srcRect/>
            <a:stretch>
              <a:fillRect/>
            </a:stretch>
          </p:blipFill>
          <p:spPr bwMode="auto">
            <a:xfrm>
              <a:off x="7712137" y="4069181"/>
              <a:ext cx="114327" cy="1138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组合 83"/>
          <p:cNvGrpSpPr/>
          <p:nvPr/>
        </p:nvGrpSpPr>
        <p:grpSpPr>
          <a:xfrm>
            <a:off x="5148692" y="2484298"/>
            <a:ext cx="1630509" cy="1630509"/>
            <a:chOff x="4338378" y="2236327"/>
            <a:chExt cx="1222882" cy="1222882"/>
          </a:xfrm>
          <a:effectLst>
            <a:outerShdw blurRad="190500" dist="63500" dir="2700000" algn="tl" rotWithShape="0">
              <a:prstClr val="black">
                <a:alpha val="40000"/>
              </a:prstClr>
            </a:outerShdw>
          </a:effectLst>
        </p:grpSpPr>
        <p:sp>
          <p:nvSpPr>
            <p:cNvPr id="85" name="椭圆 84"/>
            <p:cNvSpPr/>
            <p:nvPr/>
          </p:nvSpPr>
          <p:spPr>
            <a:xfrm>
              <a:off x="4338378" y="2236327"/>
              <a:ext cx="1222882" cy="122288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86" name="TextBox 57"/>
            <p:cNvSpPr txBox="1"/>
            <p:nvPr/>
          </p:nvSpPr>
          <p:spPr>
            <a:xfrm>
              <a:off x="4370036" y="2412391"/>
              <a:ext cx="1172623" cy="869085"/>
            </a:xfrm>
            <a:prstGeom prst="rect">
              <a:avLst/>
            </a:prstGeom>
            <a:noFill/>
          </p:spPr>
          <p:txBody>
            <a:bodyPr wrap="square" rtlCol="0">
              <a:spAutoFit/>
            </a:bodyPr>
            <a:lstStyle/>
            <a:p>
              <a:pPr algn="ctr"/>
              <a:r>
                <a:rPr lang="en-US" sz="3465"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application</a:t>
              </a: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par>
                                <p:cTn id="10" presetID="22" presetClass="entr" presetSubtype="4"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53" presetClass="entr" presetSubtype="16" fill="hold" nodeType="withEffect">
                                  <p:stCondLst>
                                    <p:cond delay="100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par>
                                <p:cTn id="18" presetID="22" presetClass="entr" presetSubtype="1"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53" presetClass="entr" presetSubtype="16" fill="hold"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22" presetClass="entr" presetSubtype="1" fill="hold" nodeType="with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22" presetClass="entr" presetSubtype="8" fill="hold" nodeType="withEffect">
                                  <p:stCondLst>
                                    <p:cond delay="150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par>
                                <p:cTn id="37" presetID="53" presetClass="entr" presetSubtype="16" fill="hold" nodeType="withEffect">
                                  <p:stCondLst>
                                    <p:cond delay="200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par>
                                <p:cTn id="42" presetID="22" presetClass="entr" presetSubtype="1" fill="hold" nodeType="withEffect">
                                  <p:stCondLst>
                                    <p:cond delay="150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par>
                                <p:cTn id="45" presetID="53" presetClass="entr" presetSubtype="16" fill="hold" nodeType="withEffect">
                                  <p:stCondLst>
                                    <p:cond delay="200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par>
                                <p:cTn id="50" presetID="22" presetClass="entr" presetSubtype="4" fill="hold" nodeType="withEffect">
                                  <p:stCondLst>
                                    <p:cond delay="150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53" presetClass="entr" presetSubtype="16" fill="hold" nodeType="withEffect">
                                  <p:stCondLst>
                                    <p:cond delay="200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par>
                                <p:cTn id="58" presetID="22" presetClass="entr" presetSubtype="8" fill="hold" nodeType="withEffect">
                                  <p:stCondLst>
                                    <p:cond delay="250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par>
                                <p:cTn id="61" presetID="53" presetClass="entr" presetSubtype="16" fill="hold" nodeType="withEffect">
                                  <p:stCondLst>
                                    <p:cond delay="300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animEffect transition="in" filter="fade">
                                      <p:cBhvr>
                                        <p:cTn id="65" dur="500"/>
                                        <p:tgtEl>
                                          <p:spTgt spid="39"/>
                                        </p:tgtEl>
                                      </p:cBhvr>
                                    </p:animEffect>
                                  </p:childTnLst>
                                </p:cTn>
                              </p:par>
                              <p:par>
                                <p:cTn id="66" presetID="22" presetClass="entr" presetSubtype="8" fill="hold" nodeType="withEffect">
                                  <p:stCondLst>
                                    <p:cond delay="250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500"/>
                                        <p:tgtEl>
                                          <p:spTgt spid="17"/>
                                        </p:tgtEl>
                                      </p:cBhvr>
                                    </p:animEffect>
                                  </p:childTnLst>
                                </p:cTn>
                              </p:par>
                              <p:par>
                                <p:cTn id="69" presetID="53" presetClass="entr" presetSubtype="16" fill="hold" nodeType="withEffect">
                                  <p:stCondLst>
                                    <p:cond delay="300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par>
                                <p:cTn id="74" presetID="22" presetClass="entr" presetSubtype="2" fill="hold" nodeType="withEffect">
                                  <p:stCondLst>
                                    <p:cond delay="2500"/>
                                  </p:stCondLst>
                                  <p:childTnLst>
                                    <p:set>
                                      <p:cBhvr>
                                        <p:cTn id="75" dur="1" fill="hold">
                                          <p:stCondLst>
                                            <p:cond delay="0"/>
                                          </p:stCondLst>
                                        </p:cTn>
                                        <p:tgtEl>
                                          <p:spTgt spid="24"/>
                                        </p:tgtEl>
                                        <p:attrNameLst>
                                          <p:attrName>style.visibility</p:attrName>
                                        </p:attrNameLst>
                                      </p:cBhvr>
                                      <p:to>
                                        <p:strVal val="visible"/>
                                      </p:to>
                                    </p:set>
                                    <p:animEffect transition="in" filter="wipe(right)">
                                      <p:cBhvr>
                                        <p:cTn id="76" dur="500"/>
                                        <p:tgtEl>
                                          <p:spTgt spid="24"/>
                                        </p:tgtEl>
                                      </p:cBhvr>
                                    </p:animEffect>
                                  </p:childTnLst>
                                </p:cTn>
                              </p:par>
                              <p:par>
                                <p:cTn id="77" presetID="53" presetClass="entr" presetSubtype="16" fill="hold" nodeType="withEffect">
                                  <p:stCondLst>
                                    <p:cond delay="3000"/>
                                  </p:stCondLst>
                                  <p:childTnLst>
                                    <p:set>
                                      <p:cBhvr>
                                        <p:cTn id="78" dur="1" fill="hold">
                                          <p:stCondLst>
                                            <p:cond delay="0"/>
                                          </p:stCondLst>
                                        </p:cTn>
                                        <p:tgtEl>
                                          <p:spTgt spid="57"/>
                                        </p:tgtEl>
                                        <p:attrNameLst>
                                          <p:attrName>style.visibility</p:attrName>
                                        </p:attrNameLst>
                                      </p:cBhvr>
                                      <p:to>
                                        <p:strVal val="visible"/>
                                      </p:to>
                                    </p:set>
                                    <p:anim calcmode="lin" valueType="num">
                                      <p:cBhvr>
                                        <p:cTn id="79" dur="500" fill="hold"/>
                                        <p:tgtEl>
                                          <p:spTgt spid="57"/>
                                        </p:tgtEl>
                                        <p:attrNameLst>
                                          <p:attrName>ppt_w</p:attrName>
                                        </p:attrNameLst>
                                      </p:cBhvr>
                                      <p:tavLst>
                                        <p:tav tm="0">
                                          <p:val>
                                            <p:fltVal val="0"/>
                                          </p:val>
                                        </p:tav>
                                        <p:tav tm="100000">
                                          <p:val>
                                            <p:strVal val="#ppt_w"/>
                                          </p:val>
                                        </p:tav>
                                      </p:tavLst>
                                    </p:anim>
                                    <p:anim calcmode="lin" valueType="num">
                                      <p:cBhvr>
                                        <p:cTn id="80" dur="500" fill="hold"/>
                                        <p:tgtEl>
                                          <p:spTgt spid="57"/>
                                        </p:tgtEl>
                                        <p:attrNameLst>
                                          <p:attrName>ppt_h</p:attrName>
                                        </p:attrNameLst>
                                      </p:cBhvr>
                                      <p:tavLst>
                                        <p:tav tm="0">
                                          <p:val>
                                            <p:fltVal val="0"/>
                                          </p:val>
                                        </p:tav>
                                        <p:tav tm="100000">
                                          <p:val>
                                            <p:strVal val="#ppt_h"/>
                                          </p:val>
                                        </p:tav>
                                      </p:tavLst>
                                    </p:anim>
                                    <p:animEffect transition="in" filter="fade">
                                      <p:cBhvr>
                                        <p:cTn id="81" dur="500"/>
                                        <p:tgtEl>
                                          <p:spTgt spid="57"/>
                                        </p:tgtEl>
                                      </p:cBhvr>
                                    </p:animEffect>
                                  </p:childTnLst>
                                </p:cTn>
                              </p:par>
                              <p:par>
                                <p:cTn id="82" presetID="22" presetClass="entr" presetSubtype="4" fill="hold" nodeType="withEffect">
                                  <p:stCondLst>
                                    <p:cond delay="350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cTn>
                              </p:par>
                              <p:par>
                                <p:cTn id="85" presetID="53" presetClass="entr" presetSubtype="16" fill="hold" nodeType="withEffect">
                                  <p:stCondLst>
                                    <p:cond delay="400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par>
                                <p:cTn id="90" presetID="22" presetClass="entr" presetSubtype="2" fill="hold" nodeType="withEffect">
                                  <p:stCondLst>
                                    <p:cond delay="3500"/>
                                  </p:stCondLst>
                                  <p:childTnLst>
                                    <p:set>
                                      <p:cBhvr>
                                        <p:cTn id="91" dur="1" fill="hold">
                                          <p:stCondLst>
                                            <p:cond delay="0"/>
                                          </p:stCondLst>
                                        </p:cTn>
                                        <p:tgtEl>
                                          <p:spTgt spid="14"/>
                                        </p:tgtEl>
                                        <p:attrNameLst>
                                          <p:attrName>style.visibility</p:attrName>
                                        </p:attrNameLst>
                                      </p:cBhvr>
                                      <p:to>
                                        <p:strVal val="visible"/>
                                      </p:to>
                                    </p:set>
                                    <p:animEffect transition="in" filter="wipe(right)">
                                      <p:cBhvr>
                                        <p:cTn id="92" dur="500"/>
                                        <p:tgtEl>
                                          <p:spTgt spid="14"/>
                                        </p:tgtEl>
                                      </p:cBhvr>
                                    </p:animEffect>
                                  </p:childTnLst>
                                </p:cTn>
                              </p:par>
                              <p:par>
                                <p:cTn id="93" presetID="53" presetClass="entr" presetSubtype="16" fill="hold" nodeType="withEffect">
                                  <p:stCondLst>
                                    <p:cond delay="4000"/>
                                  </p:stCondLst>
                                  <p:childTnLst>
                                    <p:set>
                                      <p:cBhvr>
                                        <p:cTn id="94" dur="1" fill="hold">
                                          <p:stCondLst>
                                            <p:cond delay="0"/>
                                          </p:stCondLst>
                                        </p:cTn>
                                        <p:tgtEl>
                                          <p:spTgt spid="60"/>
                                        </p:tgtEl>
                                        <p:attrNameLst>
                                          <p:attrName>style.visibility</p:attrName>
                                        </p:attrNameLst>
                                      </p:cBhvr>
                                      <p:to>
                                        <p:strVal val="visible"/>
                                      </p:to>
                                    </p:set>
                                    <p:anim calcmode="lin" valueType="num">
                                      <p:cBhvr>
                                        <p:cTn id="95" dur="500" fill="hold"/>
                                        <p:tgtEl>
                                          <p:spTgt spid="60"/>
                                        </p:tgtEl>
                                        <p:attrNameLst>
                                          <p:attrName>ppt_w</p:attrName>
                                        </p:attrNameLst>
                                      </p:cBhvr>
                                      <p:tavLst>
                                        <p:tav tm="0">
                                          <p:val>
                                            <p:fltVal val="0"/>
                                          </p:val>
                                        </p:tav>
                                        <p:tav tm="100000">
                                          <p:val>
                                            <p:strVal val="#ppt_w"/>
                                          </p:val>
                                        </p:tav>
                                      </p:tavLst>
                                    </p:anim>
                                    <p:anim calcmode="lin" valueType="num">
                                      <p:cBhvr>
                                        <p:cTn id="96" dur="500" fill="hold"/>
                                        <p:tgtEl>
                                          <p:spTgt spid="60"/>
                                        </p:tgtEl>
                                        <p:attrNameLst>
                                          <p:attrName>ppt_h</p:attrName>
                                        </p:attrNameLst>
                                      </p:cBhvr>
                                      <p:tavLst>
                                        <p:tav tm="0">
                                          <p:val>
                                            <p:fltVal val="0"/>
                                          </p:val>
                                        </p:tav>
                                        <p:tav tm="100000">
                                          <p:val>
                                            <p:strVal val="#ppt_h"/>
                                          </p:val>
                                        </p:tav>
                                      </p:tavLst>
                                    </p:anim>
                                    <p:animEffect transition="in" filter="fade">
                                      <p:cBhvr>
                                        <p:cTn id="97" dur="500"/>
                                        <p:tgtEl>
                                          <p:spTgt spid="60"/>
                                        </p:tgtEl>
                                      </p:cBhvr>
                                    </p:animEffect>
                                  </p:childTnLst>
                                </p:cTn>
                              </p:par>
                              <p:par>
                                <p:cTn id="98" presetID="22" presetClass="entr" presetSubtype="1" fill="hold" nodeType="withEffect">
                                  <p:stCondLst>
                                    <p:cond delay="3500"/>
                                  </p:stCondLst>
                                  <p:childTnLst>
                                    <p:set>
                                      <p:cBhvr>
                                        <p:cTn id="99" dur="1" fill="hold">
                                          <p:stCondLst>
                                            <p:cond delay="0"/>
                                          </p:stCondLst>
                                        </p:cTn>
                                        <p:tgtEl>
                                          <p:spTgt spid="25"/>
                                        </p:tgtEl>
                                        <p:attrNameLst>
                                          <p:attrName>style.visibility</p:attrName>
                                        </p:attrNameLst>
                                      </p:cBhvr>
                                      <p:to>
                                        <p:strVal val="visible"/>
                                      </p:to>
                                    </p:set>
                                    <p:animEffect transition="in" filter="wipe(up)">
                                      <p:cBhvr>
                                        <p:cTn id="100" dur="500"/>
                                        <p:tgtEl>
                                          <p:spTgt spid="25"/>
                                        </p:tgtEl>
                                      </p:cBhvr>
                                    </p:animEffect>
                                  </p:childTnLst>
                                </p:cTn>
                              </p:par>
                              <p:par>
                                <p:cTn id="101" presetID="53" presetClass="entr" presetSubtype="16" fill="hold" nodeType="withEffect">
                                  <p:stCondLst>
                                    <p:cond delay="400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500" fill="hold"/>
                                        <p:tgtEl>
                                          <p:spTgt spid="54"/>
                                        </p:tgtEl>
                                        <p:attrNameLst>
                                          <p:attrName>ppt_w</p:attrName>
                                        </p:attrNameLst>
                                      </p:cBhvr>
                                      <p:tavLst>
                                        <p:tav tm="0">
                                          <p:val>
                                            <p:fltVal val="0"/>
                                          </p:val>
                                        </p:tav>
                                        <p:tav tm="100000">
                                          <p:val>
                                            <p:strVal val="#ppt_w"/>
                                          </p:val>
                                        </p:tav>
                                      </p:tavLst>
                                    </p:anim>
                                    <p:anim calcmode="lin" valueType="num">
                                      <p:cBhvr>
                                        <p:cTn id="104" dur="500" fill="hold"/>
                                        <p:tgtEl>
                                          <p:spTgt spid="54"/>
                                        </p:tgtEl>
                                        <p:attrNameLst>
                                          <p:attrName>ppt_h</p:attrName>
                                        </p:attrNameLst>
                                      </p:cBhvr>
                                      <p:tavLst>
                                        <p:tav tm="0">
                                          <p:val>
                                            <p:fltVal val="0"/>
                                          </p:val>
                                        </p:tav>
                                        <p:tav tm="100000">
                                          <p:val>
                                            <p:strVal val="#ppt_h"/>
                                          </p:val>
                                        </p:tav>
                                      </p:tavLst>
                                    </p:anim>
                                    <p:animEffect transition="in" filter="fade">
                                      <p:cBhvr>
                                        <p:cTn id="105" dur="500"/>
                                        <p:tgtEl>
                                          <p:spTgt spid="54"/>
                                        </p:tgtEl>
                                      </p:cBhvr>
                                    </p:animEffect>
                                  </p:childTnLst>
                                </p:cTn>
                              </p:par>
                              <p:par>
                                <p:cTn id="106" presetID="22" presetClass="entr" presetSubtype="8" fill="hold" nodeType="withEffect">
                                  <p:stCondLst>
                                    <p:cond delay="4500"/>
                                  </p:stCondLst>
                                  <p:childTnLst>
                                    <p:set>
                                      <p:cBhvr>
                                        <p:cTn id="107" dur="1" fill="hold">
                                          <p:stCondLst>
                                            <p:cond delay="0"/>
                                          </p:stCondLst>
                                        </p:cTn>
                                        <p:tgtEl>
                                          <p:spTgt spid="19"/>
                                        </p:tgtEl>
                                        <p:attrNameLst>
                                          <p:attrName>style.visibility</p:attrName>
                                        </p:attrNameLst>
                                      </p:cBhvr>
                                      <p:to>
                                        <p:strVal val="visible"/>
                                      </p:to>
                                    </p:set>
                                    <p:animEffect transition="in" filter="wipe(left)">
                                      <p:cBhvr>
                                        <p:cTn id="108" dur="500"/>
                                        <p:tgtEl>
                                          <p:spTgt spid="19"/>
                                        </p:tgtEl>
                                      </p:cBhvr>
                                    </p:animEffect>
                                  </p:childTnLst>
                                </p:cTn>
                              </p:par>
                              <p:par>
                                <p:cTn id="109" presetID="53" presetClass="entr" presetSubtype="16" fill="hold" nodeType="withEffect">
                                  <p:stCondLst>
                                    <p:cond delay="5000"/>
                                  </p:stCondLst>
                                  <p:childTnLst>
                                    <p:set>
                                      <p:cBhvr>
                                        <p:cTn id="110" dur="1" fill="hold">
                                          <p:stCondLst>
                                            <p:cond delay="0"/>
                                          </p:stCondLst>
                                        </p:cTn>
                                        <p:tgtEl>
                                          <p:spTgt spid="72"/>
                                        </p:tgtEl>
                                        <p:attrNameLst>
                                          <p:attrName>style.visibility</p:attrName>
                                        </p:attrNameLst>
                                      </p:cBhvr>
                                      <p:to>
                                        <p:strVal val="visible"/>
                                      </p:to>
                                    </p:set>
                                    <p:anim calcmode="lin" valueType="num">
                                      <p:cBhvr>
                                        <p:cTn id="111" dur="500" fill="hold"/>
                                        <p:tgtEl>
                                          <p:spTgt spid="72"/>
                                        </p:tgtEl>
                                        <p:attrNameLst>
                                          <p:attrName>ppt_w</p:attrName>
                                        </p:attrNameLst>
                                      </p:cBhvr>
                                      <p:tavLst>
                                        <p:tav tm="0">
                                          <p:val>
                                            <p:fltVal val="0"/>
                                          </p:val>
                                        </p:tav>
                                        <p:tav tm="100000">
                                          <p:val>
                                            <p:strVal val="#ppt_w"/>
                                          </p:val>
                                        </p:tav>
                                      </p:tavLst>
                                    </p:anim>
                                    <p:anim calcmode="lin" valueType="num">
                                      <p:cBhvr>
                                        <p:cTn id="112" dur="500" fill="hold"/>
                                        <p:tgtEl>
                                          <p:spTgt spid="72"/>
                                        </p:tgtEl>
                                        <p:attrNameLst>
                                          <p:attrName>ppt_h</p:attrName>
                                        </p:attrNameLst>
                                      </p:cBhvr>
                                      <p:tavLst>
                                        <p:tav tm="0">
                                          <p:val>
                                            <p:fltVal val="0"/>
                                          </p:val>
                                        </p:tav>
                                        <p:tav tm="100000">
                                          <p:val>
                                            <p:strVal val="#ppt_h"/>
                                          </p:val>
                                        </p:tav>
                                      </p:tavLst>
                                    </p:anim>
                                    <p:animEffect transition="in" filter="fade">
                                      <p:cBhvr>
                                        <p:cTn id="113" dur="500"/>
                                        <p:tgtEl>
                                          <p:spTgt spid="72"/>
                                        </p:tgtEl>
                                      </p:cBhvr>
                                    </p:animEffect>
                                  </p:childTnLst>
                                </p:cTn>
                              </p:par>
                              <p:par>
                                <p:cTn id="114" presetID="22" presetClass="entr" presetSubtype="2" fill="hold" nodeType="withEffect">
                                  <p:stCondLst>
                                    <p:cond delay="4500"/>
                                  </p:stCondLst>
                                  <p:childTnLst>
                                    <p:set>
                                      <p:cBhvr>
                                        <p:cTn id="115" dur="1" fill="hold">
                                          <p:stCondLst>
                                            <p:cond delay="0"/>
                                          </p:stCondLst>
                                        </p:cTn>
                                        <p:tgtEl>
                                          <p:spTgt spid="23"/>
                                        </p:tgtEl>
                                        <p:attrNameLst>
                                          <p:attrName>style.visibility</p:attrName>
                                        </p:attrNameLst>
                                      </p:cBhvr>
                                      <p:to>
                                        <p:strVal val="visible"/>
                                      </p:to>
                                    </p:set>
                                    <p:animEffect transition="in" filter="wipe(right)">
                                      <p:cBhvr>
                                        <p:cTn id="116" dur="500"/>
                                        <p:tgtEl>
                                          <p:spTgt spid="23"/>
                                        </p:tgtEl>
                                      </p:cBhvr>
                                    </p:animEffect>
                                  </p:childTnLst>
                                </p:cTn>
                              </p:par>
                              <p:par>
                                <p:cTn id="117" presetID="53" presetClass="entr" presetSubtype="16" fill="hold" nodeType="withEffect">
                                  <p:stCondLst>
                                    <p:cond delay="5000"/>
                                  </p:stCondLst>
                                  <p:childTnLst>
                                    <p:set>
                                      <p:cBhvr>
                                        <p:cTn id="118" dur="1" fill="hold">
                                          <p:stCondLst>
                                            <p:cond delay="0"/>
                                          </p:stCondLst>
                                        </p:cTn>
                                        <p:tgtEl>
                                          <p:spTgt spid="78"/>
                                        </p:tgtEl>
                                        <p:attrNameLst>
                                          <p:attrName>style.visibility</p:attrName>
                                        </p:attrNameLst>
                                      </p:cBhvr>
                                      <p:to>
                                        <p:strVal val="visible"/>
                                      </p:to>
                                    </p:set>
                                    <p:anim calcmode="lin" valueType="num">
                                      <p:cBhvr>
                                        <p:cTn id="119" dur="500" fill="hold"/>
                                        <p:tgtEl>
                                          <p:spTgt spid="78"/>
                                        </p:tgtEl>
                                        <p:attrNameLst>
                                          <p:attrName>ppt_w</p:attrName>
                                        </p:attrNameLst>
                                      </p:cBhvr>
                                      <p:tavLst>
                                        <p:tav tm="0">
                                          <p:val>
                                            <p:fltVal val="0"/>
                                          </p:val>
                                        </p:tav>
                                        <p:tav tm="100000">
                                          <p:val>
                                            <p:strVal val="#ppt_w"/>
                                          </p:val>
                                        </p:tav>
                                      </p:tavLst>
                                    </p:anim>
                                    <p:anim calcmode="lin" valueType="num">
                                      <p:cBhvr>
                                        <p:cTn id="120" dur="500" fill="hold"/>
                                        <p:tgtEl>
                                          <p:spTgt spid="78"/>
                                        </p:tgtEl>
                                        <p:attrNameLst>
                                          <p:attrName>ppt_h</p:attrName>
                                        </p:attrNameLst>
                                      </p:cBhvr>
                                      <p:tavLst>
                                        <p:tav tm="0">
                                          <p:val>
                                            <p:fltVal val="0"/>
                                          </p:val>
                                        </p:tav>
                                        <p:tav tm="100000">
                                          <p:val>
                                            <p:strVal val="#ppt_h"/>
                                          </p:val>
                                        </p:tav>
                                      </p:tavLst>
                                    </p:anim>
                                    <p:animEffect transition="in" filter="fade">
                                      <p:cBhvr>
                                        <p:cTn id="121" dur="500"/>
                                        <p:tgtEl>
                                          <p:spTgt spid="78"/>
                                        </p:tgtEl>
                                      </p:cBhvr>
                                    </p:animEffect>
                                  </p:childTnLst>
                                </p:cTn>
                              </p:par>
                              <p:par>
                                <p:cTn id="122" presetID="22" presetClass="entr" presetSubtype="8" fill="hold" nodeType="withEffect">
                                  <p:stCondLst>
                                    <p:cond delay="4500"/>
                                  </p:stCondLst>
                                  <p:childTnLst>
                                    <p:set>
                                      <p:cBhvr>
                                        <p:cTn id="123" dur="1" fill="hold">
                                          <p:stCondLst>
                                            <p:cond delay="0"/>
                                          </p:stCondLst>
                                        </p:cTn>
                                        <p:tgtEl>
                                          <p:spTgt spid="18"/>
                                        </p:tgtEl>
                                        <p:attrNameLst>
                                          <p:attrName>style.visibility</p:attrName>
                                        </p:attrNameLst>
                                      </p:cBhvr>
                                      <p:to>
                                        <p:strVal val="visible"/>
                                      </p:to>
                                    </p:set>
                                    <p:animEffect transition="in" filter="wipe(left)">
                                      <p:cBhvr>
                                        <p:cTn id="124" dur="500"/>
                                        <p:tgtEl>
                                          <p:spTgt spid="18"/>
                                        </p:tgtEl>
                                      </p:cBhvr>
                                    </p:animEffect>
                                  </p:childTnLst>
                                </p:cTn>
                              </p:par>
                              <p:par>
                                <p:cTn id="125" presetID="53" presetClass="entr" presetSubtype="16" fill="hold" nodeType="withEffect">
                                  <p:stCondLst>
                                    <p:cond delay="5000"/>
                                  </p:stCondLst>
                                  <p:childTnLst>
                                    <p:set>
                                      <p:cBhvr>
                                        <p:cTn id="126" dur="1" fill="hold">
                                          <p:stCondLst>
                                            <p:cond delay="0"/>
                                          </p:stCondLst>
                                        </p:cTn>
                                        <p:tgtEl>
                                          <p:spTgt spid="69"/>
                                        </p:tgtEl>
                                        <p:attrNameLst>
                                          <p:attrName>style.visibility</p:attrName>
                                        </p:attrNameLst>
                                      </p:cBhvr>
                                      <p:to>
                                        <p:strVal val="visible"/>
                                      </p:to>
                                    </p:set>
                                    <p:anim calcmode="lin" valueType="num">
                                      <p:cBhvr>
                                        <p:cTn id="127" dur="500" fill="hold"/>
                                        <p:tgtEl>
                                          <p:spTgt spid="69"/>
                                        </p:tgtEl>
                                        <p:attrNameLst>
                                          <p:attrName>ppt_w</p:attrName>
                                        </p:attrNameLst>
                                      </p:cBhvr>
                                      <p:tavLst>
                                        <p:tav tm="0">
                                          <p:val>
                                            <p:fltVal val="0"/>
                                          </p:val>
                                        </p:tav>
                                        <p:tav tm="100000">
                                          <p:val>
                                            <p:strVal val="#ppt_w"/>
                                          </p:val>
                                        </p:tav>
                                      </p:tavLst>
                                    </p:anim>
                                    <p:anim calcmode="lin" valueType="num">
                                      <p:cBhvr>
                                        <p:cTn id="128" dur="500" fill="hold"/>
                                        <p:tgtEl>
                                          <p:spTgt spid="69"/>
                                        </p:tgtEl>
                                        <p:attrNameLst>
                                          <p:attrName>ppt_h</p:attrName>
                                        </p:attrNameLst>
                                      </p:cBhvr>
                                      <p:tavLst>
                                        <p:tav tm="0">
                                          <p:val>
                                            <p:fltVal val="0"/>
                                          </p:val>
                                        </p:tav>
                                        <p:tav tm="100000">
                                          <p:val>
                                            <p:strVal val="#ppt_h"/>
                                          </p:val>
                                        </p:tav>
                                      </p:tavLst>
                                    </p:anim>
                                    <p:animEffect transition="in" filter="fade">
                                      <p:cBhvr>
                                        <p:cTn id="129" dur="500"/>
                                        <p:tgtEl>
                                          <p:spTgt spid="69"/>
                                        </p:tgtEl>
                                      </p:cBhvr>
                                    </p:animEffect>
                                  </p:childTnLst>
                                </p:cTn>
                              </p:par>
                              <p:par>
                                <p:cTn id="130" presetID="22" presetClass="entr" presetSubtype="4" fill="hold" nodeType="withEffect">
                                  <p:stCondLst>
                                    <p:cond delay="5500"/>
                                  </p:stCondLst>
                                  <p:childTnLst>
                                    <p:set>
                                      <p:cBhvr>
                                        <p:cTn id="131" dur="1" fill="hold">
                                          <p:stCondLst>
                                            <p:cond delay="0"/>
                                          </p:stCondLst>
                                        </p:cTn>
                                        <p:tgtEl>
                                          <p:spTgt spid="26"/>
                                        </p:tgtEl>
                                        <p:attrNameLst>
                                          <p:attrName>style.visibility</p:attrName>
                                        </p:attrNameLst>
                                      </p:cBhvr>
                                      <p:to>
                                        <p:strVal val="visible"/>
                                      </p:to>
                                    </p:set>
                                    <p:animEffect transition="in" filter="wipe(down)">
                                      <p:cBhvr>
                                        <p:cTn id="132" dur="500"/>
                                        <p:tgtEl>
                                          <p:spTgt spid="26"/>
                                        </p:tgtEl>
                                      </p:cBhvr>
                                    </p:animEffect>
                                  </p:childTnLst>
                                </p:cTn>
                              </p:par>
                              <p:par>
                                <p:cTn id="133" presetID="53" presetClass="entr" presetSubtype="16" fill="hold" nodeType="withEffect">
                                  <p:stCondLst>
                                    <p:cond delay="6000"/>
                                  </p:stCondLst>
                                  <p:childTnLst>
                                    <p:set>
                                      <p:cBhvr>
                                        <p:cTn id="134" dur="1" fill="hold">
                                          <p:stCondLst>
                                            <p:cond delay="0"/>
                                          </p:stCondLst>
                                        </p:cTn>
                                        <p:tgtEl>
                                          <p:spTgt spid="81"/>
                                        </p:tgtEl>
                                        <p:attrNameLst>
                                          <p:attrName>style.visibility</p:attrName>
                                        </p:attrNameLst>
                                      </p:cBhvr>
                                      <p:to>
                                        <p:strVal val="visible"/>
                                      </p:to>
                                    </p:set>
                                    <p:anim calcmode="lin" valueType="num">
                                      <p:cBhvr>
                                        <p:cTn id="135" dur="500" fill="hold"/>
                                        <p:tgtEl>
                                          <p:spTgt spid="81"/>
                                        </p:tgtEl>
                                        <p:attrNameLst>
                                          <p:attrName>ppt_w</p:attrName>
                                        </p:attrNameLst>
                                      </p:cBhvr>
                                      <p:tavLst>
                                        <p:tav tm="0">
                                          <p:val>
                                            <p:fltVal val="0"/>
                                          </p:val>
                                        </p:tav>
                                        <p:tav tm="100000">
                                          <p:val>
                                            <p:strVal val="#ppt_w"/>
                                          </p:val>
                                        </p:tav>
                                      </p:tavLst>
                                    </p:anim>
                                    <p:anim calcmode="lin" valueType="num">
                                      <p:cBhvr>
                                        <p:cTn id="136" dur="500" fill="hold"/>
                                        <p:tgtEl>
                                          <p:spTgt spid="81"/>
                                        </p:tgtEl>
                                        <p:attrNameLst>
                                          <p:attrName>ppt_h</p:attrName>
                                        </p:attrNameLst>
                                      </p:cBhvr>
                                      <p:tavLst>
                                        <p:tav tm="0">
                                          <p:val>
                                            <p:fltVal val="0"/>
                                          </p:val>
                                        </p:tav>
                                        <p:tav tm="100000">
                                          <p:val>
                                            <p:strVal val="#ppt_h"/>
                                          </p:val>
                                        </p:tav>
                                      </p:tavLst>
                                    </p:anim>
                                    <p:animEffect transition="in" filter="fade">
                                      <p:cBhvr>
                                        <p:cTn id="137" dur="500"/>
                                        <p:tgtEl>
                                          <p:spTgt spid="81"/>
                                        </p:tgtEl>
                                      </p:cBhvr>
                                    </p:animEffect>
                                  </p:childTnLst>
                                </p:cTn>
                              </p:par>
                              <p:par>
                                <p:cTn id="138" presetID="22" presetClass="entr" presetSubtype="8" fill="hold" nodeType="withEffect">
                                  <p:stCondLst>
                                    <p:cond delay="5500"/>
                                  </p:stCondLst>
                                  <p:childTnLst>
                                    <p:set>
                                      <p:cBhvr>
                                        <p:cTn id="139" dur="1" fill="hold">
                                          <p:stCondLst>
                                            <p:cond delay="0"/>
                                          </p:stCondLst>
                                        </p:cTn>
                                        <p:tgtEl>
                                          <p:spTgt spid="21"/>
                                        </p:tgtEl>
                                        <p:attrNameLst>
                                          <p:attrName>style.visibility</p:attrName>
                                        </p:attrNameLst>
                                      </p:cBhvr>
                                      <p:to>
                                        <p:strVal val="visible"/>
                                      </p:to>
                                    </p:set>
                                    <p:animEffect transition="in" filter="wipe(left)">
                                      <p:cBhvr>
                                        <p:cTn id="140" dur="500"/>
                                        <p:tgtEl>
                                          <p:spTgt spid="21"/>
                                        </p:tgtEl>
                                      </p:cBhvr>
                                    </p:animEffect>
                                  </p:childTnLst>
                                </p:cTn>
                              </p:par>
                              <p:par>
                                <p:cTn id="141" presetID="53" presetClass="entr" presetSubtype="16" fill="hold" nodeType="withEffect">
                                  <p:stCondLst>
                                    <p:cond delay="6000"/>
                                  </p:stCondLst>
                                  <p:childTnLst>
                                    <p:set>
                                      <p:cBhvr>
                                        <p:cTn id="142" dur="1" fill="hold">
                                          <p:stCondLst>
                                            <p:cond delay="0"/>
                                          </p:stCondLst>
                                        </p:cTn>
                                        <p:tgtEl>
                                          <p:spTgt spid="45"/>
                                        </p:tgtEl>
                                        <p:attrNameLst>
                                          <p:attrName>style.visibility</p:attrName>
                                        </p:attrNameLst>
                                      </p:cBhvr>
                                      <p:to>
                                        <p:strVal val="visible"/>
                                      </p:to>
                                    </p:set>
                                    <p:anim calcmode="lin" valueType="num">
                                      <p:cBhvr>
                                        <p:cTn id="143" dur="500" fill="hold"/>
                                        <p:tgtEl>
                                          <p:spTgt spid="45"/>
                                        </p:tgtEl>
                                        <p:attrNameLst>
                                          <p:attrName>ppt_w</p:attrName>
                                        </p:attrNameLst>
                                      </p:cBhvr>
                                      <p:tavLst>
                                        <p:tav tm="0">
                                          <p:val>
                                            <p:fltVal val="0"/>
                                          </p:val>
                                        </p:tav>
                                        <p:tav tm="100000">
                                          <p:val>
                                            <p:strVal val="#ppt_w"/>
                                          </p:val>
                                        </p:tav>
                                      </p:tavLst>
                                    </p:anim>
                                    <p:anim calcmode="lin" valueType="num">
                                      <p:cBhvr>
                                        <p:cTn id="144" dur="500" fill="hold"/>
                                        <p:tgtEl>
                                          <p:spTgt spid="45"/>
                                        </p:tgtEl>
                                        <p:attrNameLst>
                                          <p:attrName>ppt_h</p:attrName>
                                        </p:attrNameLst>
                                      </p:cBhvr>
                                      <p:tavLst>
                                        <p:tav tm="0">
                                          <p:val>
                                            <p:fltVal val="0"/>
                                          </p:val>
                                        </p:tav>
                                        <p:tav tm="100000">
                                          <p:val>
                                            <p:strVal val="#ppt_h"/>
                                          </p:val>
                                        </p:tav>
                                      </p:tavLst>
                                    </p:anim>
                                    <p:animEffect transition="in" filter="fade">
                                      <p:cBhvr>
                                        <p:cTn id="145" dur="500"/>
                                        <p:tgtEl>
                                          <p:spTgt spid="45"/>
                                        </p:tgtEl>
                                      </p:cBhvr>
                                    </p:animEffect>
                                  </p:childTnLst>
                                </p:cTn>
                              </p:par>
                              <p:par>
                                <p:cTn id="146" presetID="22" presetClass="entr" presetSubtype="1" fill="hold" nodeType="withEffect">
                                  <p:stCondLst>
                                    <p:cond delay="5500"/>
                                  </p:stCondLst>
                                  <p:childTnLst>
                                    <p:set>
                                      <p:cBhvr>
                                        <p:cTn id="147" dur="1" fill="hold">
                                          <p:stCondLst>
                                            <p:cond delay="0"/>
                                          </p:stCondLst>
                                        </p:cTn>
                                        <p:tgtEl>
                                          <p:spTgt spid="16"/>
                                        </p:tgtEl>
                                        <p:attrNameLst>
                                          <p:attrName>style.visibility</p:attrName>
                                        </p:attrNameLst>
                                      </p:cBhvr>
                                      <p:to>
                                        <p:strVal val="visible"/>
                                      </p:to>
                                    </p:set>
                                    <p:animEffect transition="in" filter="wipe(up)">
                                      <p:cBhvr>
                                        <p:cTn id="148" dur="500"/>
                                        <p:tgtEl>
                                          <p:spTgt spid="16"/>
                                        </p:tgtEl>
                                      </p:cBhvr>
                                    </p:animEffect>
                                  </p:childTnLst>
                                </p:cTn>
                              </p:par>
                              <p:par>
                                <p:cTn id="149" presetID="53" presetClass="entr" presetSubtype="16" fill="hold" nodeType="withEffect">
                                  <p:stCondLst>
                                    <p:cond delay="6000"/>
                                  </p:stCondLst>
                                  <p:childTnLst>
                                    <p:set>
                                      <p:cBhvr>
                                        <p:cTn id="150" dur="1" fill="hold">
                                          <p:stCondLst>
                                            <p:cond delay="0"/>
                                          </p:stCondLst>
                                        </p:cTn>
                                        <p:tgtEl>
                                          <p:spTgt spid="42"/>
                                        </p:tgtEl>
                                        <p:attrNameLst>
                                          <p:attrName>style.visibility</p:attrName>
                                        </p:attrNameLst>
                                      </p:cBhvr>
                                      <p:to>
                                        <p:strVal val="visible"/>
                                      </p:to>
                                    </p:set>
                                    <p:anim calcmode="lin" valueType="num">
                                      <p:cBhvr>
                                        <p:cTn id="151" dur="500" fill="hold"/>
                                        <p:tgtEl>
                                          <p:spTgt spid="42"/>
                                        </p:tgtEl>
                                        <p:attrNameLst>
                                          <p:attrName>ppt_w</p:attrName>
                                        </p:attrNameLst>
                                      </p:cBhvr>
                                      <p:tavLst>
                                        <p:tav tm="0">
                                          <p:val>
                                            <p:fltVal val="0"/>
                                          </p:val>
                                        </p:tav>
                                        <p:tav tm="100000">
                                          <p:val>
                                            <p:strVal val="#ppt_w"/>
                                          </p:val>
                                        </p:tav>
                                      </p:tavLst>
                                    </p:anim>
                                    <p:anim calcmode="lin" valueType="num">
                                      <p:cBhvr>
                                        <p:cTn id="152" dur="500" fill="hold"/>
                                        <p:tgtEl>
                                          <p:spTgt spid="42"/>
                                        </p:tgtEl>
                                        <p:attrNameLst>
                                          <p:attrName>ppt_h</p:attrName>
                                        </p:attrNameLst>
                                      </p:cBhvr>
                                      <p:tavLst>
                                        <p:tav tm="0">
                                          <p:val>
                                            <p:fltVal val="0"/>
                                          </p:val>
                                        </p:tav>
                                        <p:tav tm="100000">
                                          <p:val>
                                            <p:strVal val="#ppt_h"/>
                                          </p:val>
                                        </p:tav>
                                      </p:tavLst>
                                    </p:anim>
                                    <p:animEffect transition="in" filter="fade">
                                      <p:cBhvr>
                                        <p:cTn id="153" dur="500"/>
                                        <p:tgtEl>
                                          <p:spTgt spid="42"/>
                                        </p:tgtEl>
                                      </p:cBhvr>
                                    </p:animEffect>
                                  </p:childTnLst>
                                </p:cTn>
                              </p:par>
                              <p:par>
                                <p:cTn id="154" presetID="22" presetClass="entr" presetSubtype="8" fill="hold" nodeType="withEffect">
                                  <p:stCondLst>
                                    <p:cond delay="6250"/>
                                  </p:stCondLst>
                                  <p:childTnLst>
                                    <p:set>
                                      <p:cBhvr>
                                        <p:cTn id="155" dur="1" fill="hold">
                                          <p:stCondLst>
                                            <p:cond delay="0"/>
                                          </p:stCondLst>
                                        </p:cTn>
                                        <p:tgtEl>
                                          <p:spTgt spid="20"/>
                                        </p:tgtEl>
                                        <p:attrNameLst>
                                          <p:attrName>style.visibility</p:attrName>
                                        </p:attrNameLst>
                                      </p:cBhvr>
                                      <p:to>
                                        <p:strVal val="visible"/>
                                      </p:to>
                                    </p:set>
                                    <p:animEffect transition="in" filter="wipe(left)">
                                      <p:cBhvr>
                                        <p:cTn id="156" dur="500"/>
                                        <p:tgtEl>
                                          <p:spTgt spid="20"/>
                                        </p:tgtEl>
                                      </p:cBhvr>
                                    </p:animEffect>
                                  </p:childTnLst>
                                </p:cTn>
                              </p:par>
                              <p:par>
                                <p:cTn id="157" presetID="53" presetClass="entr" presetSubtype="16" fill="hold" nodeType="withEffect">
                                  <p:stCondLst>
                                    <p:cond delay="6750"/>
                                  </p:stCondLst>
                                  <p:childTnLst>
                                    <p:set>
                                      <p:cBhvr>
                                        <p:cTn id="158" dur="1" fill="hold">
                                          <p:stCondLst>
                                            <p:cond delay="0"/>
                                          </p:stCondLst>
                                        </p:cTn>
                                        <p:tgtEl>
                                          <p:spTgt spid="48"/>
                                        </p:tgtEl>
                                        <p:attrNameLst>
                                          <p:attrName>style.visibility</p:attrName>
                                        </p:attrNameLst>
                                      </p:cBhvr>
                                      <p:to>
                                        <p:strVal val="visible"/>
                                      </p:to>
                                    </p:set>
                                    <p:anim calcmode="lin" valueType="num">
                                      <p:cBhvr>
                                        <p:cTn id="159" dur="500" fill="hold"/>
                                        <p:tgtEl>
                                          <p:spTgt spid="48"/>
                                        </p:tgtEl>
                                        <p:attrNameLst>
                                          <p:attrName>ppt_w</p:attrName>
                                        </p:attrNameLst>
                                      </p:cBhvr>
                                      <p:tavLst>
                                        <p:tav tm="0">
                                          <p:val>
                                            <p:fltVal val="0"/>
                                          </p:val>
                                        </p:tav>
                                        <p:tav tm="100000">
                                          <p:val>
                                            <p:strVal val="#ppt_w"/>
                                          </p:val>
                                        </p:tav>
                                      </p:tavLst>
                                    </p:anim>
                                    <p:anim calcmode="lin" valueType="num">
                                      <p:cBhvr>
                                        <p:cTn id="160" dur="500" fill="hold"/>
                                        <p:tgtEl>
                                          <p:spTgt spid="48"/>
                                        </p:tgtEl>
                                        <p:attrNameLst>
                                          <p:attrName>ppt_h</p:attrName>
                                        </p:attrNameLst>
                                      </p:cBhvr>
                                      <p:tavLst>
                                        <p:tav tm="0">
                                          <p:val>
                                            <p:fltVal val="0"/>
                                          </p:val>
                                        </p:tav>
                                        <p:tav tm="100000">
                                          <p:val>
                                            <p:strVal val="#ppt_h"/>
                                          </p:val>
                                        </p:tav>
                                      </p:tavLst>
                                    </p:anim>
                                    <p:animEffect transition="in" filter="fade">
                                      <p:cBhvr>
                                        <p:cTn id="16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807664" y="1340768"/>
            <a:ext cx="3040075" cy="2020624"/>
            <a:chOff x="4304043" y="1286668"/>
            <a:chExt cx="3837944" cy="2757793"/>
          </a:xfrm>
          <a:effectLst>
            <a:outerShdw blurRad="381000" dist="254000" dir="8100000" algn="tr" rotWithShape="0">
              <a:prstClr val="black">
                <a:alpha val="40000"/>
              </a:prstClr>
            </a:outerShdw>
          </a:effectLst>
        </p:grpSpPr>
        <p:sp>
          <p:nvSpPr>
            <p:cNvPr id="6" name="圆角矩形 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326944" y="1340768"/>
            <a:ext cx="3040075" cy="2020624"/>
            <a:chOff x="4304043" y="1286668"/>
            <a:chExt cx="3837944" cy="2757793"/>
          </a:xfrm>
          <a:effectLst>
            <a:outerShdw blurRad="381000" dist="254000" dir="8100000" algn="tr" rotWithShape="0">
              <a:prstClr val="black">
                <a:alpha val="40000"/>
              </a:prstClr>
            </a:outerShdw>
          </a:effectLst>
        </p:grpSpPr>
        <p:sp>
          <p:nvSpPr>
            <p:cNvPr id="12" name="圆角矩形 1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4567397" y="1340768"/>
            <a:ext cx="3040075" cy="2020624"/>
            <a:chOff x="4304043" y="1286668"/>
            <a:chExt cx="38379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76"/>
          <p:cNvSpPr txBox="1"/>
          <p:nvPr/>
        </p:nvSpPr>
        <p:spPr>
          <a:xfrm>
            <a:off x="2041501" y="4574544"/>
            <a:ext cx="1837056"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general user</a:t>
            </a:r>
          </a:p>
        </p:txBody>
      </p:sp>
      <p:sp>
        <p:nvSpPr>
          <p:cNvPr id="53" name="文本框 77"/>
          <p:cNvSpPr txBox="1"/>
          <p:nvPr/>
        </p:nvSpPr>
        <p:spPr>
          <a:xfrm>
            <a:off x="1478657" y="4873565"/>
            <a:ext cx="2962747" cy="1212640"/>
          </a:xfrm>
          <a:prstGeom prst="rect">
            <a:avLst/>
          </a:prstGeom>
          <a:noFill/>
        </p:spPr>
        <p:txBody>
          <a:bodyPr wrap="square" rtlCol="0">
            <a:spAutoFit/>
          </a:bodyPr>
          <a:lstStyle/>
          <a:p>
            <a:pPr algn="ctr">
              <a:lnSpc>
                <a:spcPct val="130000"/>
              </a:lnSpc>
            </a:pPr>
            <a:r>
              <a:rPr sz="1400" dirty="0">
                <a:solidFill>
                  <a:schemeClr val="tx1">
                    <a:lumMod val="50000"/>
                    <a:lumOff val="50000"/>
                  </a:schemeClr>
                </a:solidFill>
                <a:latin typeface="微软雅黑" panose="020B0503020204020204" pitchFamily="34" charset="-122"/>
                <a:ea typeface="微软雅黑" panose="020B0503020204020204" pitchFamily="34" charset="-122"/>
              </a:rPr>
              <a:t>Home , school, municipal administration, property management, commercial premises, etc.</a:t>
            </a:r>
          </a:p>
        </p:txBody>
      </p:sp>
      <p:sp>
        <p:nvSpPr>
          <p:cNvPr id="54" name="文本框 76"/>
          <p:cNvSpPr txBox="1"/>
          <p:nvPr/>
        </p:nvSpPr>
        <p:spPr>
          <a:xfrm>
            <a:off x="5257165" y="4560574"/>
            <a:ext cx="2066290"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Industrial users</a:t>
            </a:r>
          </a:p>
        </p:txBody>
      </p:sp>
      <p:sp>
        <p:nvSpPr>
          <p:cNvPr id="55" name="文本框 77"/>
          <p:cNvSpPr txBox="1"/>
          <p:nvPr/>
        </p:nvSpPr>
        <p:spPr>
          <a:xfrm>
            <a:off x="4873629" y="4928874"/>
            <a:ext cx="2734311" cy="652486"/>
          </a:xfrm>
          <a:prstGeom prst="rect">
            <a:avLst/>
          </a:prstGeom>
          <a:noFill/>
        </p:spPr>
        <p:txBody>
          <a:bodyPr wrap="square" rtlCol="0">
            <a:spAutoFit/>
          </a:bodyPr>
          <a:lstStyle/>
          <a:p>
            <a:pPr algn="ct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Factories, mining, base station towers, etc.</a:t>
            </a:r>
          </a:p>
        </p:txBody>
      </p:sp>
      <p:sp>
        <p:nvSpPr>
          <p:cNvPr id="56" name="文本框 76"/>
          <p:cNvSpPr txBox="1"/>
          <p:nvPr/>
        </p:nvSpPr>
        <p:spPr>
          <a:xfrm>
            <a:off x="8307706" y="4636139"/>
            <a:ext cx="2589530"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Agricultural users</a:t>
            </a:r>
          </a:p>
        </p:txBody>
      </p:sp>
      <p:sp>
        <p:nvSpPr>
          <p:cNvPr id="57" name="文本框 77"/>
          <p:cNvSpPr txBox="1"/>
          <p:nvPr/>
        </p:nvSpPr>
        <p:spPr>
          <a:xfrm>
            <a:off x="8185821" y="4928709"/>
            <a:ext cx="2833614" cy="650240"/>
          </a:xfrm>
          <a:prstGeom prst="rect">
            <a:avLst/>
          </a:prstGeom>
          <a:noFill/>
        </p:spPr>
        <p:txBody>
          <a:bodyPr wrap="square" rtlCol="0">
            <a:spAutoFit/>
          </a:bodyPr>
          <a:lstStyle/>
          <a:p>
            <a:pPr algn="ct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Agricultural irrigation, fish farming, etc.</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8657" y="1549989"/>
            <a:ext cx="2736643" cy="16529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179" y="1549997"/>
            <a:ext cx="2744342" cy="16529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6440" y="1549996"/>
            <a:ext cx="2809659" cy="1652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C:\Users\Admin\Downloads\house_587px_1240259_easyicon.ne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661" y="3550614"/>
            <a:ext cx="968640" cy="95708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ownloads\factory_621px_1237395_easyicon.ne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0694" y="3586115"/>
            <a:ext cx="915736" cy="9215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ownloads\field_625px_1215906_easyicon.ne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17614" y="3574487"/>
            <a:ext cx="933214" cy="933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1000"/>
                                        <p:tgtEl>
                                          <p:spTgt spid="2050"/>
                                        </p:tgtEl>
                                      </p:cBhvr>
                                    </p:animEffect>
                                    <p:anim calcmode="lin" valueType="num">
                                      <p:cBhvr>
                                        <p:cTn id="36" dur="1000" fill="hold"/>
                                        <p:tgtEl>
                                          <p:spTgt spid="2050"/>
                                        </p:tgtEl>
                                        <p:attrNameLst>
                                          <p:attrName>ppt_x</p:attrName>
                                        </p:attrNameLst>
                                      </p:cBhvr>
                                      <p:tavLst>
                                        <p:tav tm="0">
                                          <p:val>
                                            <p:strVal val="#ppt_x"/>
                                          </p:val>
                                        </p:tav>
                                        <p:tav tm="100000">
                                          <p:val>
                                            <p:strVal val="#ppt_x"/>
                                          </p:val>
                                        </p:tav>
                                      </p:tavLst>
                                    </p:anim>
                                    <p:anim calcmode="lin" valueType="num">
                                      <p:cBhvr>
                                        <p:cTn id="37" dur="1000" fill="hold"/>
                                        <p:tgtEl>
                                          <p:spTgt spid="2050"/>
                                        </p:tgtEl>
                                        <p:attrNameLst>
                                          <p:attrName>ppt_y</p:attrName>
                                        </p:attrNameLst>
                                      </p:cBhvr>
                                      <p:tavLst>
                                        <p:tav tm="0">
                                          <p:val>
                                            <p:strVal val="#ppt_y+.1"/>
                                          </p:val>
                                        </p:tav>
                                        <p:tav tm="100000">
                                          <p:val>
                                            <p:strVal val="#ppt_y"/>
                                          </p:val>
                                        </p:tav>
                                      </p:tavLst>
                                    </p:anim>
                                  </p:childTnLst>
                                </p:cTn>
                              </p:par>
                              <p:par>
                                <p:cTn id="38" presetID="53" presetClass="entr" presetSubtype="16" fill="hold" grpId="0" nodeType="withEffect">
                                  <p:stCondLst>
                                    <p:cond delay="750"/>
                                  </p:stCondLst>
                                  <p:iterate type="lt">
                                    <p:tmPct val="20000"/>
                                  </p:iterate>
                                  <p:childTnLst>
                                    <p:set>
                                      <p:cBhvr>
                                        <p:cTn id="39" dur="1" fill="hold">
                                          <p:stCondLst>
                                            <p:cond delay="0"/>
                                          </p:stCondLst>
                                        </p:cTn>
                                        <p:tgtEl>
                                          <p:spTgt spid="52"/>
                                        </p:tgtEl>
                                        <p:attrNameLst>
                                          <p:attrName>style.visibility</p:attrName>
                                        </p:attrNameLst>
                                      </p:cBhvr>
                                      <p:to>
                                        <p:strVal val="visible"/>
                                      </p:to>
                                    </p:set>
                                    <p:anim calcmode="lin" valueType="num">
                                      <p:cBhvr>
                                        <p:cTn id="40" dur="250" fill="hold"/>
                                        <p:tgtEl>
                                          <p:spTgt spid="52"/>
                                        </p:tgtEl>
                                        <p:attrNameLst>
                                          <p:attrName>ppt_w</p:attrName>
                                        </p:attrNameLst>
                                      </p:cBhvr>
                                      <p:tavLst>
                                        <p:tav tm="0">
                                          <p:val>
                                            <p:fltVal val="0"/>
                                          </p:val>
                                        </p:tav>
                                        <p:tav tm="100000">
                                          <p:val>
                                            <p:strVal val="#ppt_w"/>
                                          </p:val>
                                        </p:tav>
                                      </p:tavLst>
                                    </p:anim>
                                    <p:anim calcmode="lin" valueType="num">
                                      <p:cBhvr>
                                        <p:cTn id="41" dur="250" fill="hold"/>
                                        <p:tgtEl>
                                          <p:spTgt spid="52"/>
                                        </p:tgtEl>
                                        <p:attrNameLst>
                                          <p:attrName>ppt_h</p:attrName>
                                        </p:attrNameLst>
                                      </p:cBhvr>
                                      <p:tavLst>
                                        <p:tav tm="0">
                                          <p:val>
                                            <p:fltVal val="0"/>
                                          </p:val>
                                        </p:tav>
                                        <p:tav tm="100000">
                                          <p:val>
                                            <p:strVal val="#ppt_h"/>
                                          </p:val>
                                        </p:tav>
                                      </p:tavLst>
                                    </p:anim>
                                    <p:animEffect transition="in" filter="fade">
                                      <p:cBhvr>
                                        <p:cTn id="42" dur="250"/>
                                        <p:tgtEl>
                                          <p:spTgt spid="52"/>
                                        </p:tgtEl>
                                      </p:cBhvr>
                                    </p:animEffect>
                                  </p:childTnLst>
                                </p:cTn>
                              </p:par>
                              <p:par>
                                <p:cTn id="43" presetID="53" presetClass="entr" presetSubtype="16" fill="hold" grpId="0" nodeType="withEffect">
                                  <p:stCondLst>
                                    <p:cond delay="750"/>
                                  </p:stCondLst>
                                  <p:iterate type="lt">
                                    <p:tmPct val="6429"/>
                                  </p:iterate>
                                  <p:childTnLst>
                                    <p:set>
                                      <p:cBhvr>
                                        <p:cTn id="44" dur="1" fill="hold">
                                          <p:stCondLst>
                                            <p:cond delay="0"/>
                                          </p:stCondLst>
                                        </p:cTn>
                                        <p:tgtEl>
                                          <p:spTgt spid="53"/>
                                        </p:tgtEl>
                                        <p:attrNameLst>
                                          <p:attrName>style.visibility</p:attrName>
                                        </p:attrNameLst>
                                      </p:cBhvr>
                                      <p:to>
                                        <p:strVal val="visible"/>
                                      </p:to>
                                    </p:set>
                                    <p:anim calcmode="lin" valueType="num">
                                      <p:cBhvr>
                                        <p:cTn id="45" dur="250" fill="hold"/>
                                        <p:tgtEl>
                                          <p:spTgt spid="53"/>
                                        </p:tgtEl>
                                        <p:attrNameLst>
                                          <p:attrName>ppt_w</p:attrName>
                                        </p:attrNameLst>
                                      </p:cBhvr>
                                      <p:tavLst>
                                        <p:tav tm="0">
                                          <p:val>
                                            <p:fltVal val="0"/>
                                          </p:val>
                                        </p:tav>
                                        <p:tav tm="100000">
                                          <p:val>
                                            <p:strVal val="#ppt_w"/>
                                          </p:val>
                                        </p:tav>
                                      </p:tavLst>
                                    </p:anim>
                                    <p:anim calcmode="lin" valueType="num">
                                      <p:cBhvr>
                                        <p:cTn id="46" dur="250" fill="hold"/>
                                        <p:tgtEl>
                                          <p:spTgt spid="53"/>
                                        </p:tgtEl>
                                        <p:attrNameLst>
                                          <p:attrName>ppt_h</p:attrName>
                                        </p:attrNameLst>
                                      </p:cBhvr>
                                      <p:tavLst>
                                        <p:tav tm="0">
                                          <p:val>
                                            <p:fltVal val="0"/>
                                          </p:val>
                                        </p:tav>
                                        <p:tav tm="100000">
                                          <p:val>
                                            <p:strVal val="#ppt_h"/>
                                          </p:val>
                                        </p:tav>
                                      </p:tavLst>
                                    </p:anim>
                                    <p:animEffect transition="in" filter="fade">
                                      <p:cBhvr>
                                        <p:cTn id="47" dur="25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051"/>
                                        </p:tgtEl>
                                        <p:attrNameLst>
                                          <p:attrName>style.visibility</p:attrName>
                                        </p:attrNameLst>
                                      </p:cBhvr>
                                      <p:to>
                                        <p:strVal val="visible"/>
                                      </p:to>
                                    </p:set>
                                    <p:animEffect transition="in" filter="fade">
                                      <p:cBhvr>
                                        <p:cTn id="52" dur="1000"/>
                                        <p:tgtEl>
                                          <p:spTgt spid="2051"/>
                                        </p:tgtEl>
                                      </p:cBhvr>
                                    </p:animEffect>
                                    <p:anim calcmode="lin" valueType="num">
                                      <p:cBhvr>
                                        <p:cTn id="53" dur="1000" fill="hold"/>
                                        <p:tgtEl>
                                          <p:spTgt spid="2051"/>
                                        </p:tgtEl>
                                        <p:attrNameLst>
                                          <p:attrName>ppt_x</p:attrName>
                                        </p:attrNameLst>
                                      </p:cBhvr>
                                      <p:tavLst>
                                        <p:tav tm="0">
                                          <p:val>
                                            <p:strVal val="#ppt_x"/>
                                          </p:val>
                                        </p:tav>
                                        <p:tav tm="100000">
                                          <p:val>
                                            <p:strVal val="#ppt_x"/>
                                          </p:val>
                                        </p:tav>
                                      </p:tavLst>
                                    </p:anim>
                                    <p:anim calcmode="lin" valueType="num">
                                      <p:cBhvr>
                                        <p:cTn id="54" dur="1000" fill="hold"/>
                                        <p:tgtEl>
                                          <p:spTgt spid="2051"/>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750"/>
                                  </p:stCondLst>
                                  <p:iterate type="lt">
                                    <p:tmPct val="20000"/>
                                  </p:iterate>
                                  <p:childTnLst>
                                    <p:set>
                                      <p:cBhvr>
                                        <p:cTn id="56" dur="1" fill="hold">
                                          <p:stCondLst>
                                            <p:cond delay="0"/>
                                          </p:stCondLst>
                                        </p:cTn>
                                        <p:tgtEl>
                                          <p:spTgt spid="54"/>
                                        </p:tgtEl>
                                        <p:attrNameLst>
                                          <p:attrName>style.visibility</p:attrName>
                                        </p:attrNameLst>
                                      </p:cBhvr>
                                      <p:to>
                                        <p:strVal val="visible"/>
                                      </p:to>
                                    </p:set>
                                    <p:anim calcmode="lin" valueType="num">
                                      <p:cBhvr>
                                        <p:cTn id="57" dur="250" fill="hold"/>
                                        <p:tgtEl>
                                          <p:spTgt spid="54"/>
                                        </p:tgtEl>
                                        <p:attrNameLst>
                                          <p:attrName>ppt_w</p:attrName>
                                        </p:attrNameLst>
                                      </p:cBhvr>
                                      <p:tavLst>
                                        <p:tav tm="0">
                                          <p:val>
                                            <p:fltVal val="0"/>
                                          </p:val>
                                        </p:tav>
                                        <p:tav tm="100000">
                                          <p:val>
                                            <p:strVal val="#ppt_w"/>
                                          </p:val>
                                        </p:tav>
                                      </p:tavLst>
                                    </p:anim>
                                    <p:anim calcmode="lin" valueType="num">
                                      <p:cBhvr>
                                        <p:cTn id="58" dur="250" fill="hold"/>
                                        <p:tgtEl>
                                          <p:spTgt spid="54"/>
                                        </p:tgtEl>
                                        <p:attrNameLst>
                                          <p:attrName>ppt_h</p:attrName>
                                        </p:attrNameLst>
                                      </p:cBhvr>
                                      <p:tavLst>
                                        <p:tav tm="0">
                                          <p:val>
                                            <p:fltVal val="0"/>
                                          </p:val>
                                        </p:tav>
                                        <p:tav tm="100000">
                                          <p:val>
                                            <p:strVal val="#ppt_h"/>
                                          </p:val>
                                        </p:tav>
                                      </p:tavLst>
                                    </p:anim>
                                    <p:animEffect transition="in" filter="fade">
                                      <p:cBhvr>
                                        <p:cTn id="59" dur="250"/>
                                        <p:tgtEl>
                                          <p:spTgt spid="54"/>
                                        </p:tgtEl>
                                      </p:cBhvr>
                                    </p:animEffect>
                                  </p:childTnLst>
                                </p:cTn>
                              </p:par>
                              <p:par>
                                <p:cTn id="60" presetID="53" presetClass="entr" presetSubtype="16" fill="hold" grpId="0" nodeType="withEffect">
                                  <p:stCondLst>
                                    <p:cond delay="750"/>
                                  </p:stCondLst>
                                  <p:iterate type="lt">
                                    <p:tmPct val="6429"/>
                                  </p:iterate>
                                  <p:childTnLst>
                                    <p:set>
                                      <p:cBhvr>
                                        <p:cTn id="61" dur="1" fill="hold">
                                          <p:stCondLst>
                                            <p:cond delay="0"/>
                                          </p:stCondLst>
                                        </p:cTn>
                                        <p:tgtEl>
                                          <p:spTgt spid="55"/>
                                        </p:tgtEl>
                                        <p:attrNameLst>
                                          <p:attrName>style.visibility</p:attrName>
                                        </p:attrNameLst>
                                      </p:cBhvr>
                                      <p:to>
                                        <p:strVal val="visible"/>
                                      </p:to>
                                    </p:set>
                                    <p:anim calcmode="lin" valueType="num">
                                      <p:cBhvr>
                                        <p:cTn id="62" dur="250" fill="hold"/>
                                        <p:tgtEl>
                                          <p:spTgt spid="55"/>
                                        </p:tgtEl>
                                        <p:attrNameLst>
                                          <p:attrName>ppt_w</p:attrName>
                                        </p:attrNameLst>
                                      </p:cBhvr>
                                      <p:tavLst>
                                        <p:tav tm="0">
                                          <p:val>
                                            <p:fltVal val="0"/>
                                          </p:val>
                                        </p:tav>
                                        <p:tav tm="100000">
                                          <p:val>
                                            <p:strVal val="#ppt_w"/>
                                          </p:val>
                                        </p:tav>
                                      </p:tavLst>
                                    </p:anim>
                                    <p:anim calcmode="lin" valueType="num">
                                      <p:cBhvr>
                                        <p:cTn id="63" dur="250" fill="hold"/>
                                        <p:tgtEl>
                                          <p:spTgt spid="55"/>
                                        </p:tgtEl>
                                        <p:attrNameLst>
                                          <p:attrName>ppt_h</p:attrName>
                                        </p:attrNameLst>
                                      </p:cBhvr>
                                      <p:tavLst>
                                        <p:tav tm="0">
                                          <p:val>
                                            <p:fltVal val="0"/>
                                          </p:val>
                                        </p:tav>
                                        <p:tav tm="100000">
                                          <p:val>
                                            <p:strVal val="#ppt_h"/>
                                          </p:val>
                                        </p:tav>
                                      </p:tavLst>
                                    </p:anim>
                                    <p:animEffect transition="in" filter="fade">
                                      <p:cBhvr>
                                        <p:cTn id="64" dur="25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052"/>
                                        </p:tgtEl>
                                        <p:attrNameLst>
                                          <p:attrName>style.visibility</p:attrName>
                                        </p:attrNameLst>
                                      </p:cBhvr>
                                      <p:to>
                                        <p:strVal val="visible"/>
                                      </p:to>
                                    </p:set>
                                    <p:animEffect transition="in" filter="fade">
                                      <p:cBhvr>
                                        <p:cTn id="69" dur="1000"/>
                                        <p:tgtEl>
                                          <p:spTgt spid="2052"/>
                                        </p:tgtEl>
                                      </p:cBhvr>
                                    </p:animEffect>
                                    <p:anim calcmode="lin" valueType="num">
                                      <p:cBhvr>
                                        <p:cTn id="70" dur="1000" fill="hold"/>
                                        <p:tgtEl>
                                          <p:spTgt spid="2052"/>
                                        </p:tgtEl>
                                        <p:attrNameLst>
                                          <p:attrName>ppt_x</p:attrName>
                                        </p:attrNameLst>
                                      </p:cBhvr>
                                      <p:tavLst>
                                        <p:tav tm="0">
                                          <p:val>
                                            <p:strVal val="#ppt_x"/>
                                          </p:val>
                                        </p:tav>
                                        <p:tav tm="100000">
                                          <p:val>
                                            <p:strVal val="#ppt_x"/>
                                          </p:val>
                                        </p:tav>
                                      </p:tavLst>
                                    </p:anim>
                                    <p:anim calcmode="lin" valueType="num">
                                      <p:cBhvr>
                                        <p:cTn id="71" dur="1000" fill="hold"/>
                                        <p:tgtEl>
                                          <p:spTgt spid="2052"/>
                                        </p:tgtEl>
                                        <p:attrNameLst>
                                          <p:attrName>ppt_y</p:attrName>
                                        </p:attrNameLst>
                                      </p:cBhvr>
                                      <p:tavLst>
                                        <p:tav tm="0">
                                          <p:val>
                                            <p:strVal val="#ppt_y+.1"/>
                                          </p:val>
                                        </p:tav>
                                        <p:tav tm="100000">
                                          <p:val>
                                            <p:strVal val="#ppt_y"/>
                                          </p:val>
                                        </p:tav>
                                      </p:tavLst>
                                    </p:anim>
                                  </p:childTnLst>
                                </p:cTn>
                              </p:par>
                              <p:par>
                                <p:cTn id="72" presetID="53" presetClass="entr" presetSubtype="16" fill="hold" grpId="0" nodeType="withEffect">
                                  <p:stCondLst>
                                    <p:cond delay="750"/>
                                  </p:stCondLst>
                                  <p:iterate type="lt">
                                    <p:tmPct val="20000"/>
                                  </p:iterate>
                                  <p:childTnLst>
                                    <p:set>
                                      <p:cBhvr>
                                        <p:cTn id="73" dur="1" fill="hold">
                                          <p:stCondLst>
                                            <p:cond delay="0"/>
                                          </p:stCondLst>
                                        </p:cTn>
                                        <p:tgtEl>
                                          <p:spTgt spid="56"/>
                                        </p:tgtEl>
                                        <p:attrNameLst>
                                          <p:attrName>style.visibility</p:attrName>
                                        </p:attrNameLst>
                                      </p:cBhvr>
                                      <p:to>
                                        <p:strVal val="visible"/>
                                      </p:to>
                                    </p:set>
                                    <p:anim calcmode="lin" valueType="num">
                                      <p:cBhvr>
                                        <p:cTn id="74" dur="250" fill="hold"/>
                                        <p:tgtEl>
                                          <p:spTgt spid="56"/>
                                        </p:tgtEl>
                                        <p:attrNameLst>
                                          <p:attrName>ppt_w</p:attrName>
                                        </p:attrNameLst>
                                      </p:cBhvr>
                                      <p:tavLst>
                                        <p:tav tm="0">
                                          <p:val>
                                            <p:fltVal val="0"/>
                                          </p:val>
                                        </p:tav>
                                        <p:tav tm="100000">
                                          <p:val>
                                            <p:strVal val="#ppt_w"/>
                                          </p:val>
                                        </p:tav>
                                      </p:tavLst>
                                    </p:anim>
                                    <p:anim calcmode="lin" valueType="num">
                                      <p:cBhvr>
                                        <p:cTn id="75" dur="250" fill="hold"/>
                                        <p:tgtEl>
                                          <p:spTgt spid="56"/>
                                        </p:tgtEl>
                                        <p:attrNameLst>
                                          <p:attrName>ppt_h</p:attrName>
                                        </p:attrNameLst>
                                      </p:cBhvr>
                                      <p:tavLst>
                                        <p:tav tm="0">
                                          <p:val>
                                            <p:fltVal val="0"/>
                                          </p:val>
                                        </p:tav>
                                        <p:tav tm="100000">
                                          <p:val>
                                            <p:strVal val="#ppt_h"/>
                                          </p:val>
                                        </p:tav>
                                      </p:tavLst>
                                    </p:anim>
                                    <p:animEffect transition="in" filter="fade">
                                      <p:cBhvr>
                                        <p:cTn id="76" dur="250"/>
                                        <p:tgtEl>
                                          <p:spTgt spid="56"/>
                                        </p:tgtEl>
                                      </p:cBhvr>
                                    </p:animEffect>
                                  </p:childTnLst>
                                </p:cTn>
                              </p:par>
                              <p:par>
                                <p:cTn id="77" presetID="53" presetClass="entr" presetSubtype="16" fill="hold" grpId="0" nodeType="withEffect">
                                  <p:stCondLst>
                                    <p:cond delay="750"/>
                                  </p:stCondLst>
                                  <p:iterate type="lt">
                                    <p:tmPct val="6429"/>
                                  </p:iterate>
                                  <p:childTnLst>
                                    <p:set>
                                      <p:cBhvr>
                                        <p:cTn id="78" dur="1" fill="hold">
                                          <p:stCondLst>
                                            <p:cond delay="0"/>
                                          </p:stCondLst>
                                        </p:cTn>
                                        <p:tgtEl>
                                          <p:spTgt spid="57"/>
                                        </p:tgtEl>
                                        <p:attrNameLst>
                                          <p:attrName>style.visibility</p:attrName>
                                        </p:attrNameLst>
                                      </p:cBhvr>
                                      <p:to>
                                        <p:strVal val="visible"/>
                                      </p:to>
                                    </p:set>
                                    <p:anim calcmode="lin" valueType="num">
                                      <p:cBhvr>
                                        <p:cTn id="79" dur="250" fill="hold"/>
                                        <p:tgtEl>
                                          <p:spTgt spid="57"/>
                                        </p:tgtEl>
                                        <p:attrNameLst>
                                          <p:attrName>ppt_w</p:attrName>
                                        </p:attrNameLst>
                                      </p:cBhvr>
                                      <p:tavLst>
                                        <p:tav tm="0">
                                          <p:val>
                                            <p:fltVal val="0"/>
                                          </p:val>
                                        </p:tav>
                                        <p:tav tm="100000">
                                          <p:val>
                                            <p:strVal val="#ppt_w"/>
                                          </p:val>
                                        </p:tav>
                                      </p:tavLst>
                                    </p:anim>
                                    <p:anim calcmode="lin" valueType="num">
                                      <p:cBhvr>
                                        <p:cTn id="80" dur="250" fill="hold"/>
                                        <p:tgtEl>
                                          <p:spTgt spid="57"/>
                                        </p:tgtEl>
                                        <p:attrNameLst>
                                          <p:attrName>ppt_h</p:attrName>
                                        </p:attrNameLst>
                                      </p:cBhvr>
                                      <p:tavLst>
                                        <p:tav tm="0">
                                          <p:val>
                                            <p:fltVal val="0"/>
                                          </p:val>
                                        </p:tav>
                                        <p:tav tm="100000">
                                          <p:val>
                                            <p:strVal val="#ppt_h"/>
                                          </p:val>
                                        </p:tav>
                                      </p:tavLst>
                                    </p:anim>
                                    <p:animEffect transition="in" filter="fade">
                                      <p:cBhvr>
                                        <p:cTn id="81"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a:xfrm>
            <a:off x="8172879" y="6"/>
            <a:ext cx="1884180" cy="941847"/>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8" name="图片 7"/>
          <p:cNvPicPr>
            <a:picLocks noChangeAspect="1"/>
          </p:cNvPicPr>
          <p:nvPr/>
        </p:nvPicPr>
        <p:blipFill>
          <a:blip r:embed="rId5" cstate="email"/>
          <a:srcRect/>
          <a:stretch>
            <a:fillRect/>
          </a:stretch>
        </p:blipFill>
        <p:spPr>
          <a:xfrm>
            <a:off x="7110509" y="126577"/>
            <a:ext cx="1831411" cy="1832569"/>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a:off x="8167042" y="752478"/>
            <a:ext cx="2708668" cy="2708668"/>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p:spPr>
      </p:pic>
      <p:pic>
        <p:nvPicPr>
          <p:cNvPr id="13" name="图片 12"/>
          <p:cNvPicPr>
            <a:picLocks noChangeAspect="1"/>
          </p:cNvPicPr>
          <p:nvPr/>
        </p:nvPicPr>
        <p:blipFill>
          <a:blip r:embed="rId8" cstate="email"/>
          <a:srcRect/>
          <a:stretch>
            <a:fillRect/>
          </a:stretch>
        </p:blipFill>
        <p:spPr>
          <a:xfrm>
            <a:off x="6560783" y="1102134"/>
            <a:ext cx="827703" cy="827703"/>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10376571" y="2520100"/>
            <a:ext cx="1219200" cy="1219200"/>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rot="2685974">
            <a:off x="8722561" y="3231980"/>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p:nvSpPr>
        <p:spPr>
          <a:xfrm rot="2657183">
            <a:off x="7184719" y="1788738"/>
            <a:ext cx="642028" cy="5421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p:nvSpPr>
        <p:spPr>
          <a:xfrm rot="2685974">
            <a:off x="6048604" y="1340051"/>
            <a:ext cx="340935" cy="3409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rot="2685974">
            <a:off x="6019563" y="738476"/>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矩形 18"/>
          <p:cNvSpPr/>
          <p:nvPr/>
        </p:nvSpPr>
        <p:spPr>
          <a:xfrm rot="2685974">
            <a:off x="12267216" y="3630961"/>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rot="2731766">
            <a:off x="7502217" y="2462360"/>
            <a:ext cx="1057708" cy="10725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rot="2685974">
            <a:off x="6948684" y="3184033"/>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p:cNvSpPr/>
          <p:nvPr/>
        </p:nvSpPr>
        <p:spPr>
          <a:xfrm rot="2685974">
            <a:off x="6562710" y="3320755"/>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6" name="直接连接符 25"/>
          <p:cNvCxnSpPr/>
          <p:nvPr/>
        </p:nvCxnSpPr>
        <p:spPr>
          <a:xfrm>
            <a:off x="246322" y="4509120"/>
            <a:ext cx="777988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0962" y="3011472"/>
            <a:ext cx="6397666" cy="1446550"/>
          </a:xfrm>
          <a:prstGeom prst="rect">
            <a:avLst/>
          </a:prstGeom>
          <a:noFill/>
        </p:spPr>
        <p:txBody>
          <a:bodyPr wrap="square" rtlCol="0">
            <a:spAutoFit/>
          </a:bodyPr>
          <a:lstStyle/>
          <a:p>
            <a:r>
              <a:rPr lang="en-US" altLang="zh-CN" sz="8800" b="1" dirty="0">
                <a:solidFill>
                  <a:srgbClr val="1557AE"/>
                </a:solidFill>
                <a:latin typeface="微软雅黑" panose="020B0503020204020204" pitchFamily="34" charset="-122"/>
                <a:ea typeface="微软雅黑" panose="020B0503020204020204" pitchFamily="34" charset="-122"/>
              </a:rPr>
              <a:t>THANKS</a:t>
            </a:r>
            <a:endParaRPr lang="zh-CN" altLang="en-US" sz="8800" b="1" dirty="0">
              <a:solidFill>
                <a:srgbClr val="1557AE"/>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Lst>
          </a:blip>
          <a:srcRect/>
          <a:stretch>
            <a:fillRect/>
          </a:stretch>
        </p:blipFill>
        <p:spPr>
          <a:xfrm>
            <a:off x="9660656" y="5"/>
            <a:ext cx="3421345" cy="4098851"/>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sp>
        <p:nvSpPr>
          <p:cNvPr id="30" name="任意多边形 22"/>
          <p:cNvSpPr/>
          <p:nvPr/>
        </p:nvSpPr>
        <p:spPr>
          <a:xfrm rot="2680233">
            <a:off x="6744018" y="4872236"/>
            <a:ext cx="7191214" cy="6332337"/>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31" name="直接连接符 30"/>
          <p:cNvCxnSpPr/>
          <p:nvPr/>
        </p:nvCxnSpPr>
        <p:spPr>
          <a:xfrm flipH="1">
            <a:off x="5931589" y="3637361"/>
            <a:ext cx="4073316" cy="409124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0003071" y="3597144"/>
            <a:ext cx="4183523" cy="408309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584503" y="4639001"/>
            <a:ext cx="5938229" cy="1814343"/>
          </a:xfrm>
          <a:prstGeom prst="rect">
            <a:avLst/>
          </a:prstGeom>
          <a:effectLst/>
        </p:spPr>
        <p:txBody>
          <a:bodyPr wrap="none">
            <a:spAutoFit/>
          </a:bodyPr>
          <a:lstStyle/>
          <a:p>
            <a:r>
              <a:rPr lang="zh-CN" altLang="en-US" sz="1865" dirty="0">
                <a:solidFill>
                  <a:srgbClr val="1557AE"/>
                </a:solidFill>
                <a:latin typeface="微软雅黑" panose="020B0503020204020204" pitchFamily="34" charset="-122"/>
                <a:ea typeface="微软雅黑" panose="020B0503020204020204" pitchFamily="34" charset="-122"/>
              </a:rPr>
              <a:t>浙江省乐清市经济开发区纬三路</a:t>
            </a:r>
            <a:r>
              <a:rPr lang="en-US" altLang="zh-CN" sz="1865" dirty="0">
                <a:solidFill>
                  <a:srgbClr val="1557AE"/>
                </a:solidFill>
                <a:latin typeface="微软雅黑" panose="020B0503020204020204" pitchFamily="34" charset="-122"/>
                <a:ea typeface="微软雅黑" panose="020B0503020204020204" pitchFamily="34" charset="-122"/>
              </a:rPr>
              <a:t>192</a:t>
            </a:r>
            <a:r>
              <a:rPr lang="zh-CN" altLang="en-US" sz="1865" dirty="0">
                <a:solidFill>
                  <a:srgbClr val="1557AE"/>
                </a:solidFill>
                <a:latin typeface="微软雅黑" panose="020B0503020204020204" pitchFamily="34" charset="-122"/>
                <a:ea typeface="微软雅黑" panose="020B0503020204020204" pitchFamily="34" charset="-122"/>
              </a:rPr>
              <a:t>弄</a:t>
            </a:r>
            <a:r>
              <a:rPr lang="en-US" altLang="zh-CN" sz="1865" dirty="0">
                <a:solidFill>
                  <a:srgbClr val="1557AE"/>
                </a:solidFill>
                <a:latin typeface="微软雅黑" panose="020B0503020204020204" pitchFamily="34" charset="-122"/>
                <a:ea typeface="微软雅黑" panose="020B0503020204020204" pitchFamily="34" charset="-122"/>
              </a:rPr>
              <a:t>22</a:t>
            </a:r>
            <a:r>
              <a:rPr lang="zh-CN" altLang="en-US" sz="1865" dirty="0">
                <a:solidFill>
                  <a:srgbClr val="1557AE"/>
                </a:solidFill>
                <a:latin typeface="微软雅黑" panose="020B0503020204020204" pitchFamily="34" charset="-122"/>
                <a:ea typeface="微软雅黑" panose="020B0503020204020204" pitchFamily="34" charset="-122"/>
              </a:rPr>
              <a:t>号</a:t>
            </a:r>
          </a:p>
          <a:p>
            <a:r>
              <a:rPr lang="en-US" altLang="zh-CN" sz="1865" dirty="0">
                <a:solidFill>
                  <a:srgbClr val="1557AE"/>
                </a:solidFill>
                <a:latin typeface="微软雅黑" panose="020B0503020204020204" pitchFamily="34" charset="-122"/>
                <a:ea typeface="微软雅黑" panose="020B0503020204020204" pitchFamily="34" charset="-122"/>
              </a:rPr>
              <a:t>No. 22, 192 Lane, </a:t>
            </a:r>
            <a:r>
              <a:rPr lang="en-US" altLang="zh-CN" sz="1865" dirty="0" err="1">
                <a:solidFill>
                  <a:srgbClr val="1557AE"/>
                </a:solidFill>
                <a:latin typeface="微软雅黑" panose="020B0503020204020204" pitchFamily="34" charset="-122"/>
                <a:ea typeface="微软雅黑" panose="020B0503020204020204" pitchFamily="34" charset="-122"/>
              </a:rPr>
              <a:t>Weisan</a:t>
            </a:r>
            <a:r>
              <a:rPr lang="en-US" altLang="zh-CN" sz="1865" dirty="0">
                <a:solidFill>
                  <a:srgbClr val="1557AE"/>
                </a:solidFill>
                <a:latin typeface="微软雅黑" panose="020B0503020204020204" pitchFamily="34" charset="-122"/>
                <a:ea typeface="微软雅黑" panose="020B0503020204020204" pitchFamily="34" charset="-122"/>
              </a:rPr>
              <a:t> Road, Yueqing Economic</a:t>
            </a:r>
          </a:p>
          <a:p>
            <a:r>
              <a:rPr lang="en-US" altLang="zh-CN" sz="1865" dirty="0">
                <a:solidFill>
                  <a:srgbClr val="1557AE"/>
                </a:solidFill>
                <a:latin typeface="微软雅黑" panose="020B0503020204020204" pitchFamily="34" charset="-122"/>
                <a:ea typeface="微软雅黑" panose="020B0503020204020204" pitchFamily="34" charset="-122"/>
              </a:rPr>
              <a:t>Development Zone, Zhejiang , China</a:t>
            </a:r>
          </a:p>
          <a:p>
            <a:r>
              <a:rPr lang="zh-CN" altLang="en-US" sz="1865" dirty="0">
                <a:solidFill>
                  <a:srgbClr val="1557AE"/>
                </a:solidFill>
                <a:latin typeface="微软雅黑" panose="020B0503020204020204" pitchFamily="34" charset="-122"/>
                <a:ea typeface="微软雅黑" panose="020B0503020204020204" pitchFamily="34" charset="-122"/>
              </a:rPr>
              <a:t>网址：</a:t>
            </a:r>
            <a:r>
              <a:rPr lang="en-US" altLang="zh-CN" sz="1865" dirty="0">
                <a:solidFill>
                  <a:srgbClr val="1557AE"/>
                </a:solidFill>
                <a:latin typeface="微软雅黑" panose="020B0503020204020204" pitchFamily="34" charset="-122"/>
                <a:ea typeface="微软雅黑" panose="020B0503020204020204" pitchFamily="34" charset="-122"/>
              </a:rPr>
              <a:t>www.wifimcb.com</a:t>
            </a:r>
          </a:p>
          <a:p>
            <a:r>
              <a:rPr lang="zh-CN" altLang="en-US" sz="1865" dirty="0">
                <a:solidFill>
                  <a:srgbClr val="1557AE"/>
                </a:solidFill>
                <a:latin typeface="微软雅黑" panose="020B0503020204020204" pitchFamily="34" charset="-122"/>
                <a:ea typeface="微软雅黑" panose="020B0503020204020204" pitchFamily="34" charset="-122"/>
              </a:rPr>
              <a:t>邮箱：</a:t>
            </a:r>
            <a:r>
              <a:rPr lang="en-US" altLang="zh-CN" sz="1865" dirty="0">
                <a:solidFill>
                  <a:srgbClr val="1557AE"/>
                </a:solidFill>
                <a:latin typeface="微软雅黑" panose="020B0503020204020204" pitchFamily="34" charset="-122"/>
                <a:ea typeface="微软雅黑" panose="020B0503020204020204" pitchFamily="34" charset="-122"/>
              </a:rPr>
              <a:t>wdyk@wifimcb.com</a:t>
            </a:r>
          </a:p>
          <a:p>
            <a:r>
              <a:rPr lang="zh-CN" altLang="en-US" sz="1865" dirty="0">
                <a:solidFill>
                  <a:srgbClr val="1557AE"/>
                </a:solidFill>
                <a:latin typeface="微软雅黑" panose="020B0503020204020204" pitchFamily="34" charset="-122"/>
                <a:ea typeface="微软雅黑" panose="020B0503020204020204" pitchFamily="34" charset="-122"/>
              </a:rPr>
              <a:t>电话：</a:t>
            </a:r>
            <a:r>
              <a:rPr lang="en-US" altLang="zh-CN" sz="1865" dirty="0">
                <a:solidFill>
                  <a:srgbClr val="1557AE"/>
                </a:solidFill>
                <a:latin typeface="微软雅黑" panose="020B0503020204020204" pitchFamily="34" charset="-122"/>
                <a:ea typeface="微软雅黑" panose="020B0503020204020204" pitchFamily="34" charset="-122"/>
              </a:rPr>
              <a:t>400-9057118</a:t>
            </a:r>
            <a:endParaRPr lang="zh-CN" altLang="en-US" sz="1865" dirty="0">
              <a:solidFill>
                <a:srgbClr val="1557AE"/>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5"/>
          <p:cNvSpPr/>
          <p:nvPr/>
        </p:nvSpPr>
        <p:spPr bwMode="auto">
          <a:xfrm rot="5400000">
            <a:off x="4407603" y="1811686"/>
            <a:ext cx="3420062" cy="30311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rgbClr val="0070C0"/>
            </a:soli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pic>
        <p:nvPicPr>
          <p:cNvPr id="18" name="Picture 3" descr="C:\Users\Administrator\Desktop\微立体创业计划\002.png"/>
          <p:cNvPicPr>
            <a:picLocks noChangeAspect="1" noChangeArrowheads="1"/>
          </p:cNvPicPr>
          <p:nvPr/>
        </p:nvPicPr>
        <p:blipFill>
          <a:blip r:embed="rId3" cstate="print"/>
          <a:srcRect/>
          <a:stretch>
            <a:fillRect/>
          </a:stretch>
        </p:blipFill>
        <p:spPr bwMode="auto">
          <a:xfrm>
            <a:off x="4297390" y="1484787"/>
            <a:ext cx="3672408" cy="3672406"/>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9" name="Freeform 5"/>
          <p:cNvSpPr/>
          <p:nvPr/>
        </p:nvSpPr>
        <p:spPr bwMode="auto">
          <a:xfrm rot="5400000">
            <a:off x="4279802" y="2036000"/>
            <a:ext cx="1095233" cy="97069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20" name="TextBox 7"/>
          <p:cNvSpPr>
            <a:spLocks noChangeArrowheads="1"/>
          </p:cNvSpPr>
          <p:nvPr/>
        </p:nvSpPr>
        <p:spPr bwMode="auto">
          <a:xfrm>
            <a:off x="4179647" y="2302096"/>
            <a:ext cx="12605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200" b="1" dirty="0">
                <a:solidFill>
                  <a:schemeClr val="bg1"/>
                </a:solidFill>
                <a:latin typeface="Impact MT Std" pitchFamily="34" charset="0"/>
                <a:ea typeface="微软雅黑" panose="020B0503020204020204" pitchFamily="34" charset="-122"/>
                <a:sym typeface="微软雅黑" panose="020B0503020204020204" pitchFamily="34" charset="-122"/>
              </a:rPr>
              <a:t>01</a:t>
            </a:r>
            <a:endParaRPr lang="zh-CN" altLang="en-US" sz="32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sp>
        <p:nvSpPr>
          <p:cNvPr id="21" name="文本框 163"/>
          <p:cNvSpPr txBox="1"/>
          <p:nvPr/>
        </p:nvSpPr>
        <p:spPr>
          <a:xfrm>
            <a:off x="5313681" y="2660657"/>
            <a:ext cx="1971040" cy="646331"/>
          </a:xfrm>
          <a:prstGeom prst="rect">
            <a:avLst/>
          </a:prstGeom>
          <a:noFill/>
        </p:spPr>
        <p:txBody>
          <a:bodyPr wrap="square" rtlCol="0">
            <a:spAutoFit/>
          </a:bodyPr>
          <a:lstStyle/>
          <a:p>
            <a:pPr algn="ctr"/>
            <a:r>
              <a:rPr lang="en-US" altLang="zh-CN"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Feature</a:t>
            </a:r>
          </a:p>
        </p:txBody>
      </p:sp>
      <p:sp>
        <p:nvSpPr>
          <p:cNvPr id="2" name="矩形 1"/>
          <p:cNvSpPr/>
          <p:nvPr/>
        </p:nvSpPr>
        <p:spPr>
          <a:xfrm>
            <a:off x="5728365" y="3764991"/>
            <a:ext cx="833573" cy="48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5" name="Picture 3" descr="C:\Users\Administrator\Desktop\微立体创业计划\002.png"/>
          <p:cNvPicPr>
            <a:picLocks noChangeAspect="1" noChangeArrowheads="1"/>
          </p:cNvPicPr>
          <p:nvPr/>
        </p:nvPicPr>
        <p:blipFill>
          <a:blip r:embed="rId3" cstate="screen"/>
          <a:srcRect/>
          <a:stretch>
            <a:fillRect/>
          </a:stretch>
        </p:blipFill>
        <p:spPr bwMode="auto">
          <a:xfrm>
            <a:off x="7980596" y="5661256"/>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86" name="Picture 3" descr="C:\Users\Administrator\Desktop\微立体创业计划\002.png"/>
          <p:cNvPicPr>
            <a:picLocks noChangeAspect="1" noChangeArrowheads="1"/>
          </p:cNvPicPr>
          <p:nvPr/>
        </p:nvPicPr>
        <p:blipFill>
          <a:blip r:embed="rId3" cstate="screen"/>
          <a:srcRect/>
          <a:stretch>
            <a:fillRect/>
          </a:stretch>
        </p:blipFill>
        <p:spPr bwMode="auto">
          <a:xfrm>
            <a:off x="8977907" y="4005073"/>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87" name="Picture 3" descr="C:\Users\Administrator\Desktop\微立体创业计划\002.png"/>
          <p:cNvPicPr>
            <a:picLocks noChangeAspect="1" noChangeArrowheads="1"/>
          </p:cNvPicPr>
          <p:nvPr/>
        </p:nvPicPr>
        <p:blipFill>
          <a:blip r:embed="rId3" cstate="screen"/>
          <a:srcRect/>
          <a:stretch>
            <a:fillRect/>
          </a:stretch>
        </p:blipFill>
        <p:spPr bwMode="auto">
          <a:xfrm>
            <a:off x="9958639" y="5633865"/>
            <a:ext cx="2547665" cy="254766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1" name="Picture 3" descr="C:\Users\Administrator\Desktop\微立体创业计划\002.png"/>
          <p:cNvPicPr>
            <a:picLocks noChangeAspect="1" noChangeArrowheads="1"/>
          </p:cNvPicPr>
          <p:nvPr/>
        </p:nvPicPr>
        <p:blipFill>
          <a:blip r:embed="rId3" cstate="screen"/>
          <a:srcRect/>
          <a:stretch>
            <a:fillRect/>
          </a:stretch>
        </p:blipFill>
        <p:spPr bwMode="auto">
          <a:xfrm>
            <a:off x="-311125" y="5661247"/>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2" name="Picture 3" descr="C:\Users\Administrator\Desktop\微立体创业计划\002.png"/>
          <p:cNvPicPr>
            <a:picLocks noChangeAspect="1" noChangeArrowheads="1"/>
          </p:cNvPicPr>
          <p:nvPr/>
        </p:nvPicPr>
        <p:blipFill>
          <a:blip r:embed="rId3" cstate="screen"/>
          <a:srcRect/>
          <a:stretch>
            <a:fillRect/>
          </a:stretch>
        </p:blipFill>
        <p:spPr bwMode="auto">
          <a:xfrm>
            <a:off x="686185" y="4005072"/>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3" name="Picture 3" descr="C:\Users\Administrator\Desktop\微立体创业计划\002.png"/>
          <p:cNvPicPr>
            <a:picLocks noChangeAspect="1" noChangeArrowheads="1"/>
          </p:cNvPicPr>
          <p:nvPr/>
        </p:nvPicPr>
        <p:blipFill>
          <a:blip r:embed="rId3" cstate="screen"/>
          <a:srcRect/>
          <a:stretch>
            <a:fillRect/>
          </a:stretch>
        </p:blipFill>
        <p:spPr bwMode="auto">
          <a:xfrm>
            <a:off x="1666917" y="5633864"/>
            <a:ext cx="2547665" cy="254766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5122" name="Picture 2" descr="C:\Users\Admin\Downloads\settings_625px_1217844_easyicon.ne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4256" y="3933056"/>
            <a:ext cx="764000" cy="76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75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2" presetClass="entr" presetSubtype="0" fill="hold" grpId="0" nodeType="with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Scale>
                                      <p:cBhvr>
                                        <p:cTn id="1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
                                        </p:tgtEl>
                                        <p:attrNameLst>
                                          <p:attrName>ppt_x</p:attrName>
                                          <p:attrName>ppt_y</p:attrName>
                                        </p:attrNameLst>
                                      </p:cBhvr>
                                    </p:animMotion>
                                    <p:animEffect transition="in" filter="fade">
                                      <p:cBhvr>
                                        <p:cTn id="19" dur="1000"/>
                                        <p:tgtEl>
                                          <p:spTgt spid="20"/>
                                        </p:tgtEl>
                                      </p:cBhvr>
                                    </p:animEffect>
                                  </p:childTnLst>
                                </p:cTn>
                              </p:par>
                            </p:childTnLst>
                          </p:cTn>
                        </p:par>
                        <p:par>
                          <p:cTn id="20" fill="hold">
                            <p:stCondLst>
                              <p:cond delay="1250"/>
                            </p:stCondLst>
                            <p:childTnLst>
                              <p:par>
                                <p:cTn id="21" presetID="1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ppt_y</p:attrName>
                                        </p:attrNameLst>
                                      </p:cBhvr>
                                      <p:tavLst>
                                        <p:tav tm="0">
                                          <p:val>
                                            <p:strVal val="#ppt_y+#ppt_h*1.125000"/>
                                          </p:val>
                                        </p:tav>
                                        <p:tav tm="100000">
                                          <p:val>
                                            <p:strVal val="#ppt_y"/>
                                          </p:val>
                                        </p:tav>
                                      </p:tavLst>
                                    </p:anim>
                                    <p:animEffect transition="in" filter="wipe(up)">
                                      <p:cBhvr>
                                        <p:cTn id="24" dur="500"/>
                                        <p:tgtEl>
                                          <p:spTgt spid="21"/>
                                        </p:tgtEl>
                                      </p:cBhvr>
                                    </p:animEffect>
                                  </p:childTnLst>
                                </p:cTn>
                              </p:par>
                            </p:childTnLst>
                          </p:cTn>
                        </p:par>
                        <p:par>
                          <p:cTn id="25" fill="hold">
                            <p:stCondLst>
                              <p:cond delay="1750"/>
                            </p:stCondLst>
                            <p:childTnLst>
                              <p:par>
                                <p:cTn id="26" presetID="42"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2750"/>
                            </p:stCondLst>
                            <p:childTnLst>
                              <p:par>
                                <p:cTn id="32" presetID="21"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2000"/>
                                        <p:tgtEl>
                                          <p:spTgt spid="45"/>
                                        </p:tgtEl>
                                      </p:cBhvr>
                                    </p:animEffect>
                                  </p:childTnLst>
                                </p:cTn>
                              </p:par>
                              <p:par>
                                <p:cTn id="35" presetID="42" presetClass="entr" presetSubtype="0" fill="hold" nodeType="withEffect">
                                  <p:stCondLst>
                                    <p:cond delay="75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anim calcmode="lin" valueType="num">
                                      <p:cBhvr>
                                        <p:cTn id="38" dur="500" fill="hold"/>
                                        <p:tgtEl>
                                          <p:spTgt spid="85"/>
                                        </p:tgtEl>
                                        <p:attrNameLst>
                                          <p:attrName>ppt_x</p:attrName>
                                        </p:attrNameLst>
                                      </p:cBhvr>
                                      <p:tavLst>
                                        <p:tav tm="0">
                                          <p:val>
                                            <p:strVal val="#ppt_x"/>
                                          </p:val>
                                        </p:tav>
                                        <p:tav tm="100000">
                                          <p:val>
                                            <p:strVal val="#ppt_x"/>
                                          </p:val>
                                        </p:tav>
                                      </p:tavLst>
                                    </p:anim>
                                    <p:anim calcmode="lin" valueType="num">
                                      <p:cBhvr>
                                        <p:cTn id="39" dur="500" fill="hold"/>
                                        <p:tgtEl>
                                          <p:spTgt spid="8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500"/>
                                        <p:tgtEl>
                                          <p:spTgt spid="86"/>
                                        </p:tgtEl>
                                      </p:cBhvr>
                                    </p:animEffect>
                                    <p:anim calcmode="lin" valueType="num">
                                      <p:cBhvr>
                                        <p:cTn id="43" dur="500" fill="hold"/>
                                        <p:tgtEl>
                                          <p:spTgt spid="86"/>
                                        </p:tgtEl>
                                        <p:attrNameLst>
                                          <p:attrName>ppt_x</p:attrName>
                                        </p:attrNameLst>
                                      </p:cBhvr>
                                      <p:tavLst>
                                        <p:tav tm="0">
                                          <p:val>
                                            <p:strVal val="#ppt_x"/>
                                          </p:val>
                                        </p:tav>
                                        <p:tav tm="100000">
                                          <p:val>
                                            <p:strVal val="#ppt_x"/>
                                          </p:val>
                                        </p:tav>
                                      </p:tavLst>
                                    </p:anim>
                                    <p:anim calcmode="lin" valueType="num">
                                      <p:cBhvr>
                                        <p:cTn id="44" dur="500" fill="hold"/>
                                        <p:tgtEl>
                                          <p:spTgt spid="8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75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anim calcmode="lin" valueType="num">
                                      <p:cBhvr>
                                        <p:cTn id="48" dur="500" fill="hold"/>
                                        <p:tgtEl>
                                          <p:spTgt spid="87"/>
                                        </p:tgtEl>
                                        <p:attrNameLst>
                                          <p:attrName>ppt_x</p:attrName>
                                        </p:attrNameLst>
                                      </p:cBhvr>
                                      <p:tavLst>
                                        <p:tav tm="0">
                                          <p:val>
                                            <p:strVal val="#ppt_x"/>
                                          </p:val>
                                        </p:tav>
                                        <p:tav tm="100000">
                                          <p:val>
                                            <p:strVal val="#ppt_x"/>
                                          </p:val>
                                        </p:tav>
                                      </p:tavLst>
                                    </p:anim>
                                    <p:anim calcmode="lin" valueType="num">
                                      <p:cBhvr>
                                        <p:cTn id="49" dur="500" fill="hold"/>
                                        <p:tgtEl>
                                          <p:spTgt spid="8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75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500"/>
                                        <p:tgtEl>
                                          <p:spTgt spid="91"/>
                                        </p:tgtEl>
                                      </p:cBhvr>
                                    </p:animEffect>
                                    <p:anim calcmode="lin" valueType="num">
                                      <p:cBhvr>
                                        <p:cTn id="53" dur="500" fill="hold"/>
                                        <p:tgtEl>
                                          <p:spTgt spid="91"/>
                                        </p:tgtEl>
                                        <p:attrNameLst>
                                          <p:attrName>ppt_x</p:attrName>
                                        </p:attrNameLst>
                                      </p:cBhvr>
                                      <p:tavLst>
                                        <p:tav tm="0">
                                          <p:val>
                                            <p:strVal val="#ppt_x"/>
                                          </p:val>
                                        </p:tav>
                                        <p:tav tm="100000">
                                          <p:val>
                                            <p:strVal val="#ppt_x"/>
                                          </p:val>
                                        </p:tav>
                                      </p:tavLst>
                                    </p:anim>
                                    <p:anim calcmode="lin" valueType="num">
                                      <p:cBhvr>
                                        <p:cTn id="54" dur="500" fill="hold"/>
                                        <p:tgtEl>
                                          <p:spTgt spid="9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750"/>
                                  </p:stCondLst>
                                  <p:childTnLst>
                                    <p:set>
                                      <p:cBhvr>
                                        <p:cTn id="56" dur="1" fill="hold">
                                          <p:stCondLst>
                                            <p:cond delay="0"/>
                                          </p:stCondLst>
                                        </p:cTn>
                                        <p:tgtEl>
                                          <p:spTgt spid="92"/>
                                        </p:tgtEl>
                                        <p:attrNameLst>
                                          <p:attrName>style.visibility</p:attrName>
                                        </p:attrNameLst>
                                      </p:cBhvr>
                                      <p:to>
                                        <p:strVal val="visible"/>
                                      </p:to>
                                    </p:set>
                                    <p:animEffect transition="in" filter="fade">
                                      <p:cBhvr>
                                        <p:cTn id="57" dur="500"/>
                                        <p:tgtEl>
                                          <p:spTgt spid="92"/>
                                        </p:tgtEl>
                                      </p:cBhvr>
                                    </p:animEffect>
                                    <p:anim calcmode="lin" valueType="num">
                                      <p:cBhvr>
                                        <p:cTn id="58" dur="500" fill="hold"/>
                                        <p:tgtEl>
                                          <p:spTgt spid="92"/>
                                        </p:tgtEl>
                                        <p:attrNameLst>
                                          <p:attrName>ppt_x</p:attrName>
                                        </p:attrNameLst>
                                      </p:cBhvr>
                                      <p:tavLst>
                                        <p:tav tm="0">
                                          <p:val>
                                            <p:strVal val="#ppt_x"/>
                                          </p:val>
                                        </p:tav>
                                        <p:tav tm="100000">
                                          <p:val>
                                            <p:strVal val="#ppt_x"/>
                                          </p:val>
                                        </p:tav>
                                      </p:tavLst>
                                    </p:anim>
                                    <p:anim calcmode="lin" valueType="num">
                                      <p:cBhvr>
                                        <p:cTn id="59" dur="500" fill="hold"/>
                                        <p:tgtEl>
                                          <p:spTgt spid="9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750"/>
                                  </p:stCondLst>
                                  <p:childTnLst>
                                    <p:set>
                                      <p:cBhvr>
                                        <p:cTn id="61" dur="1" fill="hold">
                                          <p:stCondLst>
                                            <p:cond delay="0"/>
                                          </p:stCondLst>
                                        </p:cTn>
                                        <p:tgtEl>
                                          <p:spTgt spid="93"/>
                                        </p:tgtEl>
                                        <p:attrNameLst>
                                          <p:attrName>style.visibility</p:attrName>
                                        </p:attrNameLst>
                                      </p:cBhvr>
                                      <p:to>
                                        <p:strVal val="visible"/>
                                      </p:to>
                                    </p:set>
                                    <p:animEffect transition="in" filter="fade">
                                      <p:cBhvr>
                                        <p:cTn id="62" dur="500"/>
                                        <p:tgtEl>
                                          <p:spTgt spid="93"/>
                                        </p:tgtEl>
                                      </p:cBhvr>
                                    </p:animEffect>
                                    <p:anim calcmode="lin" valueType="num">
                                      <p:cBhvr>
                                        <p:cTn id="63" dur="500" fill="hold"/>
                                        <p:tgtEl>
                                          <p:spTgt spid="93"/>
                                        </p:tgtEl>
                                        <p:attrNameLst>
                                          <p:attrName>ppt_x</p:attrName>
                                        </p:attrNameLst>
                                      </p:cBhvr>
                                      <p:tavLst>
                                        <p:tav tm="0">
                                          <p:val>
                                            <p:strVal val="#ppt_x"/>
                                          </p:val>
                                        </p:tav>
                                        <p:tav tm="100000">
                                          <p:val>
                                            <p:strVal val="#ppt_x"/>
                                          </p:val>
                                        </p:tav>
                                      </p:tavLst>
                                    </p:anim>
                                    <p:anim calcmode="lin" valueType="num">
                                      <p:cBhvr>
                                        <p:cTn id="64" dur="500" fill="hold"/>
                                        <p:tgtEl>
                                          <p:spTgt spid="9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16" presetClass="entr" presetSubtype="21" fill="hold" nodeType="afterEffect">
                                  <p:stCondLst>
                                    <p:cond delay="0"/>
                                  </p:stCondLst>
                                  <p:childTnLst>
                                    <p:set>
                                      <p:cBhvr>
                                        <p:cTn id="67" dur="1" fill="hold">
                                          <p:stCondLst>
                                            <p:cond delay="0"/>
                                          </p:stCondLst>
                                        </p:cTn>
                                        <p:tgtEl>
                                          <p:spTgt spid="5122"/>
                                        </p:tgtEl>
                                        <p:attrNameLst>
                                          <p:attrName>style.visibility</p:attrName>
                                        </p:attrNameLst>
                                      </p:cBhvr>
                                      <p:to>
                                        <p:strVal val="visible"/>
                                      </p:to>
                                    </p:set>
                                    <p:animEffect transition="in" filter="barn(inVertical)">
                                      <p:cBhvr>
                                        <p:cTn id="68"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9" grpId="0" animBg="1"/>
      <p:bldP spid="20" grpId="0"/>
      <p:bldP spid="21"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7586" y="-14512"/>
            <a:ext cx="6984899" cy="4860325"/>
          </a:xfrm>
          <a:prstGeom prst="rect">
            <a:avLst/>
          </a:prstGeom>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70692" y="2977177"/>
            <a:ext cx="578052"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a:solidFill>
                  <a:schemeClr val="bg1"/>
                </a:solidFill>
                <a:latin typeface="微软雅黑" panose="020B0503020204020204" pitchFamily="34" charset="-122"/>
                <a:ea typeface="微软雅黑" panose="020B0503020204020204" pitchFamily="34" charset="-122"/>
              </a:rPr>
              <a:t>3</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1839600" y="3482343"/>
            <a:ext cx="4673599" cy="338554"/>
          </a:xfrm>
          <a:prstGeom prst="rect">
            <a:avLst/>
          </a:prstGeom>
        </p:spPr>
        <p:txBody>
          <a:bodyPr wrap="square">
            <a:spAutoFit/>
          </a:bodyPr>
          <a:lstStyle/>
          <a:p>
            <a:r>
              <a:rPr lang="en-US" altLang="zh-CN" sz="1600" b="1" dirty="0">
                <a:solidFill>
                  <a:srgbClr val="51597B"/>
                </a:solidFill>
                <a:latin typeface="微软雅黑" panose="020B0503020204020204" pitchFamily="34" charset="-122"/>
                <a:ea typeface="微软雅黑" panose="020B0503020204020204" pitchFamily="34" charset="-122"/>
              </a:rPr>
              <a:t>Not easy bad leakage protection function</a:t>
            </a:r>
          </a:p>
        </p:txBody>
      </p:sp>
      <p:grpSp>
        <p:nvGrpSpPr>
          <p:cNvPr id="52" name="组合 51"/>
          <p:cNvGrpSpPr/>
          <p:nvPr/>
        </p:nvGrpSpPr>
        <p:grpSpPr>
          <a:xfrm>
            <a:off x="1809832" y="716742"/>
            <a:ext cx="4703445" cy="912430"/>
            <a:chOff x="145184" y="2331277"/>
            <a:chExt cx="4703445" cy="912430"/>
          </a:xfrm>
        </p:grpSpPr>
        <p:sp>
          <p:nvSpPr>
            <p:cNvPr id="53" name="内容占位符 2"/>
            <p:cNvSpPr txBox="1"/>
            <p:nvPr/>
          </p:nvSpPr>
          <p:spPr>
            <a:xfrm>
              <a:off x="1109749" y="2564957"/>
              <a:ext cx="3738880" cy="5759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600" b="1" dirty="0">
                  <a:solidFill>
                    <a:srgbClr val="51597B"/>
                  </a:solidFill>
                  <a:latin typeface="微软雅黑" panose="020B0503020204020204" pitchFamily="34" charset="-122"/>
                  <a:ea typeface="微软雅黑" panose="020B0503020204020204" pitchFamily="34" charset="-122"/>
                </a:rPr>
                <a:t>Electromagnetic trip protection</a:t>
              </a:r>
            </a:p>
          </p:txBody>
        </p:sp>
        <p:grpSp>
          <p:nvGrpSpPr>
            <p:cNvPr id="54" name="组合 53"/>
            <p:cNvGrpSpPr/>
            <p:nvPr/>
          </p:nvGrpSpPr>
          <p:grpSpPr>
            <a:xfrm>
              <a:off x="145184" y="2331277"/>
              <a:ext cx="876300" cy="912430"/>
              <a:chOff x="947674" y="1323332"/>
              <a:chExt cx="876300" cy="912430"/>
            </a:xfrm>
          </p:grpSpPr>
          <p:sp>
            <p:nvSpPr>
              <p:cNvPr id="55"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B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102970" y="1491010"/>
                <a:ext cx="601447" cy="584775"/>
              </a:xfrm>
              <a:prstGeom prst="rect">
                <a:avLst/>
              </a:prstGeom>
            </p:spPr>
            <p:txBody>
              <a:bodyPr wrap="none">
                <a:spAutoFit/>
              </a:bodyPr>
              <a:lstStyle/>
              <a:p>
                <a:r>
                  <a:rPr lang="en-US" altLang="zh-CN" sz="3200" dirty="0">
                    <a:solidFill>
                      <a:srgbClr val="FFFFFF"/>
                    </a:solidFill>
                  </a:rPr>
                  <a:t>01</a:t>
                </a:r>
                <a:endParaRPr lang="zh-CN" altLang="en-US" sz="3200" dirty="0">
                  <a:solidFill>
                    <a:srgbClr val="FFFFFF"/>
                  </a:solidFill>
                </a:endParaRPr>
              </a:p>
            </p:txBody>
          </p:sp>
        </p:grpSp>
      </p:grpSp>
      <p:grpSp>
        <p:nvGrpSpPr>
          <p:cNvPr id="57" name="组合 56"/>
          <p:cNvGrpSpPr/>
          <p:nvPr/>
        </p:nvGrpSpPr>
        <p:grpSpPr>
          <a:xfrm>
            <a:off x="1774664" y="1629172"/>
            <a:ext cx="4815936" cy="912430"/>
            <a:chOff x="143508" y="3316008"/>
            <a:chExt cx="4815936" cy="912430"/>
          </a:xfrm>
        </p:grpSpPr>
        <p:grpSp>
          <p:nvGrpSpPr>
            <p:cNvPr id="58" name="组合 57"/>
            <p:cNvGrpSpPr/>
            <p:nvPr/>
          </p:nvGrpSpPr>
          <p:grpSpPr>
            <a:xfrm>
              <a:off x="143508" y="3316008"/>
              <a:ext cx="876300" cy="912430"/>
              <a:chOff x="979424" y="2814907"/>
              <a:chExt cx="876300" cy="912430"/>
            </a:xfrm>
          </p:grpSpPr>
          <p:sp>
            <p:nvSpPr>
              <p:cNvPr id="60" name="任意多边形 89"/>
              <p:cNvSpPr/>
              <p:nvPr/>
            </p:nvSpPr>
            <p:spPr>
              <a:xfrm>
                <a:off x="9794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7B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133529" y="3016611"/>
                <a:ext cx="601447" cy="584775"/>
              </a:xfrm>
              <a:prstGeom prst="rect">
                <a:avLst/>
              </a:prstGeom>
            </p:spPr>
            <p:txBody>
              <a:bodyPr wrap="none">
                <a:spAutoFit/>
              </a:bodyPr>
              <a:lstStyle/>
              <a:p>
                <a:r>
                  <a:rPr lang="en-US" altLang="zh-CN" sz="3200" dirty="0">
                    <a:solidFill>
                      <a:srgbClr val="FFFFFF"/>
                    </a:solidFill>
                  </a:rPr>
                  <a:t>02</a:t>
                </a:r>
                <a:endParaRPr lang="zh-CN" altLang="en-US" sz="3200" dirty="0">
                  <a:solidFill>
                    <a:srgbClr val="FFFFFF"/>
                  </a:solidFill>
                </a:endParaRPr>
              </a:p>
            </p:txBody>
          </p:sp>
        </p:grpSp>
        <p:sp>
          <p:nvSpPr>
            <p:cNvPr id="59" name="内容占位符 2"/>
            <p:cNvSpPr txBox="1"/>
            <p:nvPr/>
          </p:nvSpPr>
          <p:spPr>
            <a:xfrm>
              <a:off x="1143020" y="3483698"/>
              <a:ext cx="3816424"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1600" b="1" dirty="0">
                  <a:solidFill>
                    <a:srgbClr val="51597B"/>
                  </a:solidFill>
                  <a:latin typeface="微软雅黑" panose="020B0503020204020204" pitchFamily="34" charset="-122"/>
                  <a:ea typeface="微软雅黑" panose="020B0503020204020204" pitchFamily="34" charset="-122"/>
                </a:rPr>
                <a:t>Spanned trip protection method</a:t>
              </a:r>
            </a:p>
          </p:txBody>
        </p:sp>
      </p:grpSp>
      <p:grpSp>
        <p:nvGrpSpPr>
          <p:cNvPr id="62" name="组合 61"/>
          <p:cNvGrpSpPr/>
          <p:nvPr/>
        </p:nvGrpSpPr>
        <p:grpSpPr>
          <a:xfrm>
            <a:off x="1799298" y="2509126"/>
            <a:ext cx="4993640" cy="973455"/>
            <a:chOff x="106368" y="4275873"/>
            <a:chExt cx="4993640" cy="973455"/>
          </a:xfrm>
        </p:grpSpPr>
        <p:grpSp>
          <p:nvGrpSpPr>
            <p:cNvPr id="63" name="组合 62"/>
            <p:cNvGrpSpPr/>
            <p:nvPr/>
          </p:nvGrpSpPr>
          <p:grpSpPr>
            <a:xfrm>
              <a:off x="106368" y="4275873"/>
              <a:ext cx="876300" cy="912430"/>
              <a:chOff x="4764024" y="2814907"/>
              <a:chExt cx="876300" cy="912430"/>
            </a:xfrm>
          </p:grpSpPr>
          <p:sp>
            <p:nvSpPr>
              <p:cNvPr id="65" name="任意多边形 95"/>
              <p:cNvSpPr/>
              <p:nvPr/>
            </p:nvSpPr>
            <p:spPr>
              <a:xfrm>
                <a:off x="47640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ECB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66489" y="3016611"/>
                <a:ext cx="601447" cy="584775"/>
              </a:xfrm>
              <a:prstGeom prst="rect">
                <a:avLst/>
              </a:prstGeom>
            </p:spPr>
            <p:txBody>
              <a:bodyPr wrap="none">
                <a:spAutoFit/>
              </a:bodyPr>
              <a:lstStyle/>
              <a:p>
                <a:r>
                  <a:rPr lang="en-US" altLang="zh-CN" sz="3200" dirty="0">
                    <a:solidFill>
                      <a:srgbClr val="FFFFFF"/>
                    </a:solidFill>
                  </a:rPr>
                  <a:t>03</a:t>
                </a:r>
                <a:endParaRPr lang="zh-CN" altLang="en-US" sz="3200" dirty="0">
                  <a:solidFill>
                    <a:srgbClr val="FFFFFF"/>
                  </a:solidFill>
                </a:endParaRPr>
              </a:p>
            </p:txBody>
          </p:sp>
        </p:grpSp>
        <p:sp>
          <p:nvSpPr>
            <p:cNvPr id="64" name="内容占位符 2"/>
            <p:cNvSpPr txBox="1"/>
            <p:nvPr/>
          </p:nvSpPr>
          <p:spPr>
            <a:xfrm>
              <a:off x="1081093" y="4450498"/>
              <a:ext cx="4018915" cy="79883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1600" b="1" dirty="0">
                  <a:solidFill>
                    <a:srgbClr val="51597B"/>
                  </a:solidFill>
                  <a:latin typeface="微软雅黑" panose="020B0503020204020204" pitchFamily="34" charset="-122"/>
                  <a:ea typeface="微软雅黑" panose="020B0503020204020204" pitchFamily="34" charset="-122"/>
                </a:rPr>
                <a:t>Threshold setting protection method</a:t>
              </a:r>
            </a:p>
          </p:txBody>
        </p:sp>
      </p:grpSp>
      <p:sp>
        <p:nvSpPr>
          <p:cNvPr id="94" name="内容占位符 2"/>
          <p:cNvSpPr txBox="1"/>
          <p:nvPr/>
        </p:nvSpPr>
        <p:spPr>
          <a:xfrm>
            <a:off x="1774608" y="3757389"/>
            <a:ext cx="6336704" cy="3053144"/>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zh-CN" altLang="en-US" sz="1200" dirty="0"/>
              <a:t>Our leakage circuit breaker solves the two major pain points of the traditional leakage circuit breaker</a:t>
            </a:r>
          </a:p>
          <a:p>
            <a:r>
              <a:rPr lang="en-US" altLang="x-none" dirty="0"/>
              <a:t>        </a:t>
            </a:r>
            <a:r>
              <a:rPr lang="x-none" altLang="x-none" dirty="0"/>
              <a:t>●Need periodic manual testing</a:t>
            </a:r>
            <a:r>
              <a:rPr lang="en-US" altLang="x-none" dirty="0"/>
              <a:t>---</a:t>
            </a:r>
            <a:r>
              <a:rPr lang="x-none" altLang="x-none" dirty="0"/>
              <a:t>-almost no one can do it</a:t>
            </a:r>
          </a:p>
          <a:p>
            <a:r>
              <a:rPr lang="en-US" altLang="x-none" dirty="0"/>
              <a:t>        </a:t>
            </a:r>
            <a:r>
              <a:rPr lang="x-none" altLang="x-none" dirty="0"/>
              <a:t>●Even if it does periodic testing</a:t>
            </a:r>
            <a:r>
              <a:rPr lang="en-US" altLang="x-none" dirty="0"/>
              <a:t>---</a:t>
            </a:r>
            <a:r>
              <a:rPr lang="x-none" altLang="x-none" dirty="0"/>
              <a:t>-it has flaws</a:t>
            </a:r>
          </a:p>
          <a:p>
            <a:r>
              <a:rPr lang="en-US" altLang="zh-CN" sz="1200" dirty="0"/>
              <a:t>      </a:t>
            </a:r>
            <a:r>
              <a:rPr lang="en-US" altLang="zh-CN" sz="1000" dirty="0"/>
              <a:t>The leakage module of the product is designed as a triple-protection residual current action (leakage) protection switch. In the case of leakage module damage and failure, the product can still protect the action. It is designed to improve the reliability of electricity use and improve the product's own failure resistance rate. It has practical significance for improving personal and property safety.</a:t>
            </a:r>
            <a:r>
              <a:rPr lang="zh-CN" altLang="en-US" sz="1000" dirty="0"/>
              <a:t>。</a:t>
            </a:r>
            <a:endParaRPr lang="en-US" altLang="zh-CN" sz="1000" dirty="0"/>
          </a:p>
          <a:p>
            <a:r>
              <a:rPr lang="en-US" altLang="zh-CN" sz="1000" dirty="0"/>
              <a:t>        </a:t>
            </a:r>
            <a:r>
              <a:rPr sz="1000" dirty="0"/>
              <a:t>Through the transparent transmission of Internet of Things data, when a power leakage occurs, or when the module is damaged and fails, the data uploaded to the cloud will be abnormal or disappear. Then, through the interpretation of the data, the predetermined program can send an alarm to the user, timely maintenance and processing, and control the operation status of the product and the line as soon as possible.</a:t>
            </a:r>
          </a:p>
        </p:txBody>
      </p:sp>
      <p:sp>
        <p:nvSpPr>
          <p:cNvPr id="26" name="椭圆 25"/>
          <p:cNvSpPr/>
          <p:nvPr/>
        </p:nvSpPr>
        <p:spPr>
          <a:xfrm>
            <a:off x="9842004" y="1539405"/>
            <a:ext cx="1152128" cy="1167716"/>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3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up)">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up)">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up)">
                                      <p:cBhvr>
                                        <p:cTn id="22" dur="500"/>
                                        <p:tgtEl>
                                          <p:spTgt spid="62"/>
                                        </p:tgtEl>
                                      </p:cBhvr>
                                    </p:animEffect>
                                  </p:childTnLst>
                                </p:cTn>
                              </p:par>
                              <p:par>
                                <p:cTn id="23" presetID="21" presetClass="entr" presetSubtype="1" fill="hold" grpId="0" nodeType="withEffect">
                                  <p:stCondLst>
                                    <p:cond delay="1000"/>
                                  </p:stCondLst>
                                  <p:childTnLst>
                                    <p:set>
                                      <p:cBhvr>
                                        <p:cTn id="24" dur="1" fill="hold">
                                          <p:stCondLst>
                                            <p:cond delay="0"/>
                                          </p:stCondLst>
                                        </p:cTn>
                                        <p:tgtEl>
                                          <p:spTgt spid="26"/>
                                        </p:tgtEl>
                                        <p:attrNameLst>
                                          <p:attrName>style.visibility</p:attrName>
                                        </p:attrNameLst>
                                      </p:cBhvr>
                                      <p:to>
                                        <p:strVal val="visible"/>
                                      </p:to>
                                    </p:set>
                                    <p:animEffect transition="in" filter="wheel(1)">
                                      <p:cBhvr>
                                        <p:cTn id="2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5505" y="-67263"/>
            <a:ext cx="8750485" cy="6088879"/>
          </a:xfrm>
          <a:prstGeom prst="rect">
            <a:avLst/>
          </a:prstGeom>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70692" y="2977185"/>
            <a:ext cx="578052"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4</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sp>
        <p:nvSpPr>
          <p:cNvPr id="23" name="内容占位符 2"/>
          <p:cNvSpPr txBox="1"/>
          <p:nvPr/>
        </p:nvSpPr>
        <p:spPr>
          <a:xfrm>
            <a:off x="1416623" y="4760910"/>
            <a:ext cx="6336704" cy="2072875"/>
          </a:xfrm>
          <a:prstGeom prst="rect">
            <a:avLst/>
          </a:prstGeom>
          <a:noFill/>
        </p:spPr>
        <p:txBody>
          <a:bodyPr wrap="square" rtlCol="0">
            <a:spAutoFit/>
          </a:bodyPr>
          <a:lstStyle>
            <a:defPPr>
              <a:defRPr lang="zh-CN"/>
            </a:defPPr>
            <a:lvl1pPr>
              <a:lnSpc>
                <a:spcPct val="130000"/>
              </a:lnSpc>
              <a:defRPr sz="1100">
                <a:solidFill>
                  <a:srgbClr val="51597B"/>
                </a:solidFill>
                <a:latin typeface="微软雅黑" panose="020B0503020204020204" pitchFamily="34" charset="-122"/>
                <a:ea typeface="微软雅黑" panose="020B0503020204020204" pitchFamily="34" charset="-122"/>
              </a:defRPr>
            </a:lvl1pPr>
          </a:lstStyle>
          <a:p>
            <a:r>
              <a:rPr lang="en-US" altLang="zh-CN" dirty="0"/>
              <a:t>During maintenance, the circuit breaker must always be kept in the closed position to ensure the safety of maintenance personnel. Because the remote control circuit breaker has multi-person operation authority and lacks an effective self-locking device, the remote control circuit breaker remains in a controlled state during the line maintenance process, which makes it possible for remote operators to misoperate the remote control circuit breaker. Endanger personal safety and cause property damage.</a:t>
            </a:r>
          </a:p>
          <a:p>
            <a:r>
              <a:rPr lang="en-US" altLang="zh-CN" dirty="0"/>
              <a:t>         Therefore, our products are designed with mechanical locks that prevent accidental opening and operate during maintenance, effectively improving the safety of equipment maintenance. Avoid misuse.</a:t>
            </a:r>
            <a:endParaRPr lang="en-US" altLang="zh-CN" sz="1200" dirty="0"/>
          </a:p>
        </p:txBody>
      </p:sp>
      <p:sp>
        <p:nvSpPr>
          <p:cNvPr id="24" name="矩形 23"/>
          <p:cNvSpPr/>
          <p:nvPr/>
        </p:nvSpPr>
        <p:spPr>
          <a:xfrm>
            <a:off x="1764960" y="4296402"/>
            <a:ext cx="4971297" cy="338554"/>
          </a:xfrm>
          <a:prstGeom prst="rect">
            <a:avLst/>
          </a:prstGeom>
        </p:spPr>
        <p:txBody>
          <a:bodyPr wrap="none">
            <a:spAutoFit/>
          </a:bodyPr>
          <a:lstStyle/>
          <a:p>
            <a:pPr algn="l"/>
            <a:r>
              <a:rPr lang="en-US" altLang="zh-CN" sz="1600" b="1" dirty="0">
                <a:solidFill>
                  <a:srgbClr val="51597B"/>
                </a:solidFill>
                <a:latin typeface="微软雅黑" panose="020B0503020204020204" pitchFamily="34" charset="-122"/>
                <a:ea typeface="微软雅黑" panose="020B0503020204020204" pitchFamily="34" charset="-122"/>
              </a:rPr>
              <a:t>Two-way anti-mis-opening----mechanical lock</a:t>
            </a:r>
          </a:p>
        </p:txBody>
      </p:sp>
      <p:grpSp>
        <p:nvGrpSpPr>
          <p:cNvPr id="26" name="组合 25"/>
          <p:cNvGrpSpPr/>
          <p:nvPr/>
        </p:nvGrpSpPr>
        <p:grpSpPr>
          <a:xfrm>
            <a:off x="2172310" y="764704"/>
            <a:ext cx="4356736" cy="912430"/>
            <a:chOff x="145184" y="2331277"/>
            <a:chExt cx="4356735" cy="912430"/>
          </a:xfrm>
        </p:grpSpPr>
        <p:sp>
          <p:nvSpPr>
            <p:cNvPr id="27" name="内容占位符 2"/>
            <p:cNvSpPr txBox="1"/>
            <p:nvPr/>
          </p:nvSpPr>
          <p:spPr>
            <a:xfrm>
              <a:off x="1109749" y="2498917"/>
              <a:ext cx="3392170" cy="5994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1400" b="1" dirty="0">
                  <a:solidFill>
                    <a:srgbClr val="51597B"/>
                  </a:solidFill>
                  <a:latin typeface="微软雅黑" panose="020B0503020204020204" pitchFamily="34" charset="-122"/>
                  <a:ea typeface="微软雅黑" panose="020B0503020204020204" pitchFamily="34" charset="-122"/>
                </a:rPr>
                <a:t>Remote control  ON/OFF</a:t>
              </a:r>
            </a:p>
          </p:txBody>
        </p:sp>
        <p:grpSp>
          <p:nvGrpSpPr>
            <p:cNvPr id="28" name="组合 27"/>
            <p:cNvGrpSpPr/>
            <p:nvPr/>
          </p:nvGrpSpPr>
          <p:grpSpPr>
            <a:xfrm>
              <a:off x="145184" y="2331277"/>
              <a:ext cx="876300" cy="912430"/>
              <a:chOff x="947674" y="1323332"/>
              <a:chExt cx="876300" cy="912430"/>
            </a:xfrm>
          </p:grpSpPr>
          <p:sp>
            <p:nvSpPr>
              <p:cNvPr id="29" name="任意多边形 13"/>
              <p:cNvSpPr/>
              <p:nvPr/>
            </p:nvSpPr>
            <p:spPr>
              <a:xfrm>
                <a:off x="947674" y="1323332"/>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B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10"/>
                <a:ext cx="601447" cy="584775"/>
              </a:xfrm>
              <a:prstGeom prst="rect">
                <a:avLst/>
              </a:prstGeom>
            </p:spPr>
            <p:txBody>
              <a:bodyPr wrap="none">
                <a:spAutoFit/>
              </a:bodyPr>
              <a:lstStyle/>
              <a:p>
                <a:r>
                  <a:rPr lang="en-US" altLang="zh-CN" sz="3200" dirty="0">
                    <a:solidFill>
                      <a:srgbClr val="FFFFFF"/>
                    </a:solidFill>
                  </a:rPr>
                  <a:t>01</a:t>
                </a:r>
                <a:endParaRPr lang="zh-CN" altLang="en-US" sz="3200" dirty="0">
                  <a:solidFill>
                    <a:srgbClr val="FFFFFF"/>
                  </a:solidFill>
                </a:endParaRPr>
              </a:p>
            </p:txBody>
          </p:sp>
        </p:grpSp>
      </p:grpSp>
      <p:grpSp>
        <p:nvGrpSpPr>
          <p:cNvPr id="31" name="组合 30"/>
          <p:cNvGrpSpPr/>
          <p:nvPr/>
        </p:nvGrpSpPr>
        <p:grpSpPr>
          <a:xfrm>
            <a:off x="2137147" y="1677134"/>
            <a:ext cx="4815936" cy="912430"/>
            <a:chOff x="143508" y="3316008"/>
            <a:chExt cx="4815936" cy="912430"/>
          </a:xfrm>
        </p:grpSpPr>
        <p:grpSp>
          <p:nvGrpSpPr>
            <p:cNvPr id="32" name="组合 31"/>
            <p:cNvGrpSpPr/>
            <p:nvPr/>
          </p:nvGrpSpPr>
          <p:grpSpPr>
            <a:xfrm>
              <a:off x="143508" y="3316008"/>
              <a:ext cx="876300" cy="912430"/>
              <a:chOff x="979424" y="2814907"/>
              <a:chExt cx="876300" cy="912430"/>
            </a:xfrm>
          </p:grpSpPr>
          <p:sp>
            <p:nvSpPr>
              <p:cNvPr id="34" name="任意多边形 89"/>
              <p:cNvSpPr/>
              <p:nvPr/>
            </p:nvSpPr>
            <p:spPr>
              <a:xfrm>
                <a:off x="9794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7B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33529" y="3016611"/>
                <a:ext cx="601447" cy="584775"/>
              </a:xfrm>
              <a:prstGeom prst="rect">
                <a:avLst/>
              </a:prstGeom>
            </p:spPr>
            <p:txBody>
              <a:bodyPr wrap="none">
                <a:spAutoFit/>
              </a:bodyPr>
              <a:lstStyle/>
              <a:p>
                <a:r>
                  <a:rPr lang="en-US" altLang="zh-CN" sz="3200" dirty="0">
                    <a:solidFill>
                      <a:srgbClr val="FFFFFF"/>
                    </a:solidFill>
                  </a:rPr>
                  <a:t>02</a:t>
                </a:r>
                <a:endParaRPr lang="zh-CN" altLang="en-US" sz="3200" dirty="0">
                  <a:solidFill>
                    <a:srgbClr val="FFFFFF"/>
                  </a:solidFill>
                </a:endParaRPr>
              </a:p>
            </p:txBody>
          </p:sp>
        </p:grpSp>
        <p:sp>
          <p:nvSpPr>
            <p:cNvPr id="33" name="内容占位符 2"/>
            <p:cNvSpPr txBox="1"/>
            <p:nvPr/>
          </p:nvSpPr>
          <p:spPr>
            <a:xfrm>
              <a:off x="1143020" y="3483698"/>
              <a:ext cx="3816424"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1400" b="1" dirty="0">
                  <a:solidFill>
                    <a:srgbClr val="51597B"/>
                  </a:solidFill>
                  <a:latin typeface="微软雅黑" panose="020B0503020204020204" pitchFamily="34" charset="-122"/>
                  <a:ea typeface="微软雅黑" panose="020B0503020204020204" pitchFamily="34" charset="-122"/>
                </a:rPr>
                <a:t>Safety lock pull out, Breaker can not ON</a:t>
              </a:r>
            </a:p>
          </p:txBody>
        </p:sp>
      </p:grpSp>
      <p:grpSp>
        <p:nvGrpSpPr>
          <p:cNvPr id="36" name="组合 35"/>
          <p:cNvGrpSpPr/>
          <p:nvPr/>
        </p:nvGrpSpPr>
        <p:grpSpPr>
          <a:xfrm>
            <a:off x="2142731" y="2557088"/>
            <a:ext cx="5008245" cy="1122045"/>
            <a:chOff x="106368" y="4275873"/>
            <a:chExt cx="5008245" cy="1122045"/>
          </a:xfrm>
        </p:grpSpPr>
        <p:grpSp>
          <p:nvGrpSpPr>
            <p:cNvPr id="37" name="组合 36"/>
            <p:cNvGrpSpPr/>
            <p:nvPr/>
          </p:nvGrpSpPr>
          <p:grpSpPr>
            <a:xfrm>
              <a:off x="106368" y="4275873"/>
              <a:ext cx="876300" cy="912430"/>
              <a:chOff x="4764024" y="2814907"/>
              <a:chExt cx="876300" cy="912430"/>
            </a:xfrm>
          </p:grpSpPr>
          <p:sp>
            <p:nvSpPr>
              <p:cNvPr id="39" name="任意多边形 95"/>
              <p:cNvSpPr/>
              <p:nvPr/>
            </p:nvSpPr>
            <p:spPr>
              <a:xfrm>
                <a:off x="4764024" y="2814907"/>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ECB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866489" y="3016611"/>
                <a:ext cx="601447" cy="584775"/>
              </a:xfrm>
              <a:prstGeom prst="rect">
                <a:avLst/>
              </a:prstGeom>
            </p:spPr>
            <p:txBody>
              <a:bodyPr wrap="none">
                <a:spAutoFit/>
              </a:bodyPr>
              <a:lstStyle/>
              <a:p>
                <a:r>
                  <a:rPr lang="en-US" altLang="zh-CN" sz="3200" dirty="0">
                    <a:solidFill>
                      <a:srgbClr val="FFFFFF"/>
                    </a:solidFill>
                  </a:rPr>
                  <a:t>03</a:t>
                </a:r>
                <a:endParaRPr lang="zh-CN" altLang="en-US" sz="3200" dirty="0">
                  <a:solidFill>
                    <a:srgbClr val="FFFFFF"/>
                  </a:solidFill>
                </a:endParaRPr>
              </a:p>
            </p:txBody>
          </p:sp>
        </p:grpSp>
        <p:sp>
          <p:nvSpPr>
            <p:cNvPr id="38" name="内容占位符 2"/>
            <p:cNvSpPr txBox="1"/>
            <p:nvPr/>
          </p:nvSpPr>
          <p:spPr>
            <a:xfrm>
              <a:off x="977588" y="4477803"/>
              <a:ext cx="4137025" cy="92011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1600" b="1" dirty="0">
                  <a:solidFill>
                    <a:srgbClr val="51597B"/>
                  </a:solidFill>
                  <a:latin typeface="微软雅黑" panose="020B0503020204020204" pitchFamily="34" charset="-122"/>
                  <a:ea typeface="微软雅黑" panose="020B0503020204020204" pitchFamily="34" charset="-122"/>
                </a:rPr>
                <a:t>Follow the steps to reset and unlock</a:t>
              </a:r>
            </a:p>
          </p:txBody>
        </p:sp>
      </p:grpSp>
      <p:sp>
        <p:nvSpPr>
          <p:cNvPr id="25" name="椭圆 24"/>
          <p:cNvSpPr/>
          <p:nvPr/>
        </p:nvSpPr>
        <p:spPr>
          <a:xfrm>
            <a:off x="7969795" y="1999173"/>
            <a:ext cx="864096" cy="849109"/>
          </a:xfrm>
          <a:prstGeom prst="ellips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5"/>
          <p:cNvSpPr/>
          <p:nvPr/>
        </p:nvSpPr>
        <p:spPr bwMode="auto">
          <a:xfrm rot="5400000">
            <a:off x="4407603" y="1811686"/>
            <a:ext cx="3420062" cy="30311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rgbClr val="0070C0"/>
            </a:soli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pic>
        <p:nvPicPr>
          <p:cNvPr id="18" name="Picture 3" descr="C:\Users\Administrator\Desktop\微立体创业计划\002.png"/>
          <p:cNvPicPr>
            <a:picLocks noChangeAspect="1" noChangeArrowheads="1"/>
          </p:cNvPicPr>
          <p:nvPr/>
        </p:nvPicPr>
        <p:blipFill>
          <a:blip r:embed="rId3" cstate="print"/>
          <a:srcRect/>
          <a:stretch>
            <a:fillRect/>
          </a:stretch>
        </p:blipFill>
        <p:spPr bwMode="auto">
          <a:xfrm>
            <a:off x="4297390" y="1484787"/>
            <a:ext cx="3672408" cy="3672406"/>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9" name="Freeform 5"/>
          <p:cNvSpPr/>
          <p:nvPr/>
        </p:nvSpPr>
        <p:spPr bwMode="auto">
          <a:xfrm rot="5400000">
            <a:off x="4279802" y="2036000"/>
            <a:ext cx="1095233" cy="97069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20" name="TextBox 7"/>
          <p:cNvSpPr>
            <a:spLocks noChangeArrowheads="1"/>
          </p:cNvSpPr>
          <p:nvPr/>
        </p:nvSpPr>
        <p:spPr bwMode="auto">
          <a:xfrm>
            <a:off x="4179647" y="2302096"/>
            <a:ext cx="12605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200" b="1" dirty="0">
                <a:solidFill>
                  <a:schemeClr val="bg1"/>
                </a:solidFill>
                <a:latin typeface="Impact MT Std" pitchFamily="34" charset="0"/>
                <a:ea typeface="微软雅黑" panose="020B0503020204020204" pitchFamily="34" charset="-122"/>
                <a:sym typeface="微软雅黑" panose="020B0503020204020204" pitchFamily="34" charset="-122"/>
              </a:rPr>
              <a:t>02</a:t>
            </a:r>
            <a:endParaRPr lang="zh-CN" altLang="en-US" sz="32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sp>
        <p:nvSpPr>
          <p:cNvPr id="21" name="文本框 163"/>
          <p:cNvSpPr txBox="1"/>
          <p:nvPr/>
        </p:nvSpPr>
        <p:spPr>
          <a:xfrm>
            <a:off x="4904744" y="2701293"/>
            <a:ext cx="2583181" cy="769441"/>
          </a:xfrm>
          <a:prstGeom prst="rect">
            <a:avLst/>
          </a:prstGeom>
          <a:noFill/>
        </p:spPr>
        <p:txBody>
          <a:bodyPr wrap="square" rtlCol="0">
            <a:spAutoFit/>
          </a:bodyPr>
          <a:lstStyle/>
          <a:p>
            <a:pPr algn="ctr"/>
            <a:r>
              <a:rPr lang="en-US" altLang="zh-CN" sz="4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Pairing</a:t>
            </a:r>
          </a:p>
        </p:txBody>
      </p:sp>
      <p:sp>
        <p:nvSpPr>
          <p:cNvPr id="2" name="矩形 1"/>
          <p:cNvSpPr/>
          <p:nvPr/>
        </p:nvSpPr>
        <p:spPr>
          <a:xfrm>
            <a:off x="5728365" y="3764991"/>
            <a:ext cx="833573" cy="48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5" name="Picture 3" descr="C:\Users\Administrator\Desktop\微立体创业计划\002.png"/>
          <p:cNvPicPr>
            <a:picLocks noChangeAspect="1" noChangeArrowheads="1"/>
          </p:cNvPicPr>
          <p:nvPr/>
        </p:nvPicPr>
        <p:blipFill>
          <a:blip r:embed="rId3" cstate="screen"/>
          <a:srcRect/>
          <a:stretch>
            <a:fillRect/>
          </a:stretch>
        </p:blipFill>
        <p:spPr bwMode="auto">
          <a:xfrm>
            <a:off x="7980596" y="5661256"/>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86" name="Picture 3" descr="C:\Users\Administrator\Desktop\微立体创业计划\002.png"/>
          <p:cNvPicPr>
            <a:picLocks noChangeAspect="1" noChangeArrowheads="1"/>
          </p:cNvPicPr>
          <p:nvPr/>
        </p:nvPicPr>
        <p:blipFill>
          <a:blip r:embed="rId3" cstate="screen"/>
          <a:srcRect/>
          <a:stretch>
            <a:fillRect/>
          </a:stretch>
        </p:blipFill>
        <p:spPr bwMode="auto">
          <a:xfrm>
            <a:off x="8977907" y="4005073"/>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87" name="Picture 3" descr="C:\Users\Administrator\Desktop\微立体创业计划\002.png"/>
          <p:cNvPicPr>
            <a:picLocks noChangeAspect="1" noChangeArrowheads="1"/>
          </p:cNvPicPr>
          <p:nvPr/>
        </p:nvPicPr>
        <p:blipFill>
          <a:blip r:embed="rId3" cstate="screen"/>
          <a:srcRect/>
          <a:stretch>
            <a:fillRect/>
          </a:stretch>
        </p:blipFill>
        <p:spPr bwMode="auto">
          <a:xfrm>
            <a:off x="9958639" y="5633865"/>
            <a:ext cx="2547665" cy="254766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1" name="Picture 3" descr="C:\Users\Administrator\Desktop\微立体创业计划\002.png"/>
          <p:cNvPicPr>
            <a:picLocks noChangeAspect="1" noChangeArrowheads="1"/>
          </p:cNvPicPr>
          <p:nvPr/>
        </p:nvPicPr>
        <p:blipFill>
          <a:blip r:embed="rId3" cstate="screen"/>
          <a:srcRect/>
          <a:stretch>
            <a:fillRect/>
          </a:stretch>
        </p:blipFill>
        <p:spPr bwMode="auto">
          <a:xfrm>
            <a:off x="-311125" y="5661247"/>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2" name="Picture 3" descr="C:\Users\Administrator\Desktop\微立体创业计划\002.png"/>
          <p:cNvPicPr>
            <a:picLocks noChangeAspect="1" noChangeArrowheads="1"/>
          </p:cNvPicPr>
          <p:nvPr/>
        </p:nvPicPr>
        <p:blipFill>
          <a:blip r:embed="rId3" cstate="screen"/>
          <a:srcRect/>
          <a:stretch>
            <a:fillRect/>
          </a:stretch>
        </p:blipFill>
        <p:spPr bwMode="auto">
          <a:xfrm>
            <a:off x="686185" y="4005072"/>
            <a:ext cx="2448272" cy="244827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3" name="Picture 3" descr="C:\Users\Administrator\Desktop\微立体创业计划\002.png"/>
          <p:cNvPicPr>
            <a:picLocks noChangeAspect="1" noChangeArrowheads="1"/>
          </p:cNvPicPr>
          <p:nvPr/>
        </p:nvPicPr>
        <p:blipFill>
          <a:blip r:embed="rId3" cstate="screen"/>
          <a:srcRect/>
          <a:stretch>
            <a:fillRect/>
          </a:stretch>
        </p:blipFill>
        <p:spPr bwMode="auto">
          <a:xfrm>
            <a:off x="1666917" y="5633864"/>
            <a:ext cx="2547665" cy="254766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2050" name="Picture 2" descr="C:\Users\Admin\Downloads\wifi_783px_1227275_easyicon.ne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0327" y="3933056"/>
            <a:ext cx="769640" cy="768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75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2" presetClass="entr" presetSubtype="0" fill="hold" grpId="0" nodeType="with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Scale>
                                      <p:cBhvr>
                                        <p:cTn id="1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
                                        </p:tgtEl>
                                        <p:attrNameLst>
                                          <p:attrName>ppt_x</p:attrName>
                                          <p:attrName>ppt_y</p:attrName>
                                        </p:attrNameLst>
                                      </p:cBhvr>
                                    </p:animMotion>
                                    <p:animEffect transition="in" filter="fade">
                                      <p:cBhvr>
                                        <p:cTn id="19" dur="1000"/>
                                        <p:tgtEl>
                                          <p:spTgt spid="20"/>
                                        </p:tgtEl>
                                      </p:cBhvr>
                                    </p:animEffect>
                                  </p:childTnLst>
                                </p:cTn>
                              </p:par>
                            </p:childTnLst>
                          </p:cTn>
                        </p:par>
                        <p:par>
                          <p:cTn id="20" fill="hold">
                            <p:stCondLst>
                              <p:cond delay="1250"/>
                            </p:stCondLst>
                            <p:childTnLst>
                              <p:par>
                                <p:cTn id="21" presetID="1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ppt_y</p:attrName>
                                        </p:attrNameLst>
                                      </p:cBhvr>
                                      <p:tavLst>
                                        <p:tav tm="0">
                                          <p:val>
                                            <p:strVal val="#ppt_y+#ppt_h*1.125000"/>
                                          </p:val>
                                        </p:tav>
                                        <p:tav tm="100000">
                                          <p:val>
                                            <p:strVal val="#ppt_y"/>
                                          </p:val>
                                        </p:tav>
                                      </p:tavLst>
                                    </p:anim>
                                    <p:animEffect transition="in" filter="wipe(up)">
                                      <p:cBhvr>
                                        <p:cTn id="24" dur="500"/>
                                        <p:tgtEl>
                                          <p:spTgt spid="21"/>
                                        </p:tgtEl>
                                      </p:cBhvr>
                                    </p:animEffect>
                                  </p:childTnLst>
                                </p:cTn>
                              </p:par>
                            </p:childTnLst>
                          </p:cTn>
                        </p:par>
                        <p:par>
                          <p:cTn id="25" fill="hold">
                            <p:stCondLst>
                              <p:cond delay="1750"/>
                            </p:stCondLst>
                            <p:childTnLst>
                              <p:par>
                                <p:cTn id="26" presetID="42"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2750"/>
                            </p:stCondLst>
                            <p:childTnLst>
                              <p:par>
                                <p:cTn id="32" presetID="21"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2000"/>
                                        <p:tgtEl>
                                          <p:spTgt spid="45"/>
                                        </p:tgtEl>
                                      </p:cBhvr>
                                    </p:animEffect>
                                  </p:childTnLst>
                                </p:cTn>
                              </p:par>
                              <p:par>
                                <p:cTn id="35" presetID="42" presetClass="entr" presetSubtype="0" fill="hold" nodeType="withEffect">
                                  <p:stCondLst>
                                    <p:cond delay="75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anim calcmode="lin" valueType="num">
                                      <p:cBhvr>
                                        <p:cTn id="38" dur="500" fill="hold"/>
                                        <p:tgtEl>
                                          <p:spTgt spid="85"/>
                                        </p:tgtEl>
                                        <p:attrNameLst>
                                          <p:attrName>ppt_x</p:attrName>
                                        </p:attrNameLst>
                                      </p:cBhvr>
                                      <p:tavLst>
                                        <p:tav tm="0">
                                          <p:val>
                                            <p:strVal val="#ppt_x"/>
                                          </p:val>
                                        </p:tav>
                                        <p:tav tm="100000">
                                          <p:val>
                                            <p:strVal val="#ppt_x"/>
                                          </p:val>
                                        </p:tav>
                                      </p:tavLst>
                                    </p:anim>
                                    <p:anim calcmode="lin" valueType="num">
                                      <p:cBhvr>
                                        <p:cTn id="39" dur="500" fill="hold"/>
                                        <p:tgtEl>
                                          <p:spTgt spid="8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500"/>
                                        <p:tgtEl>
                                          <p:spTgt spid="86"/>
                                        </p:tgtEl>
                                      </p:cBhvr>
                                    </p:animEffect>
                                    <p:anim calcmode="lin" valueType="num">
                                      <p:cBhvr>
                                        <p:cTn id="43" dur="500" fill="hold"/>
                                        <p:tgtEl>
                                          <p:spTgt spid="86"/>
                                        </p:tgtEl>
                                        <p:attrNameLst>
                                          <p:attrName>ppt_x</p:attrName>
                                        </p:attrNameLst>
                                      </p:cBhvr>
                                      <p:tavLst>
                                        <p:tav tm="0">
                                          <p:val>
                                            <p:strVal val="#ppt_x"/>
                                          </p:val>
                                        </p:tav>
                                        <p:tav tm="100000">
                                          <p:val>
                                            <p:strVal val="#ppt_x"/>
                                          </p:val>
                                        </p:tav>
                                      </p:tavLst>
                                    </p:anim>
                                    <p:anim calcmode="lin" valueType="num">
                                      <p:cBhvr>
                                        <p:cTn id="44" dur="500" fill="hold"/>
                                        <p:tgtEl>
                                          <p:spTgt spid="8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75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anim calcmode="lin" valueType="num">
                                      <p:cBhvr>
                                        <p:cTn id="48" dur="500" fill="hold"/>
                                        <p:tgtEl>
                                          <p:spTgt spid="87"/>
                                        </p:tgtEl>
                                        <p:attrNameLst>
                                          <p:attrName>ppt_x</p:attrName>
                                        </p:attrNameLst>
                                      </p:cBhvr>
                                      <p:tavLst>
                                        <p:tav tm="0">
                                          <p:val>
                                            <p:strVal val="#ppt_x"/>
                                          </p:val>
                                        </p:tav>
                                        <p:tav tm="100000">
                                          <p:val>
                                            <p:strVal val="#ppt_x"/>
                                          </p:val>
                                        </p:tav>
                                      </p:tavLst>
                                    </p:anim>
                                    <p:anim calcmode="lin" valueType="num">
                                      <p:cBhvr>
                                        <p:cTn id="49" dur="500" fill="hold"/>
                                        <p:tgtEl>
                                          <p:spTgt spid="8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75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500"/>
                                        <p:tgtEl>
                                          <p:spTgt spid="91"/>
                                        </p:tgtEl>
                                      </p:cBhvr>
                                    </p:animEffect>
                                    <p:anim calcmode="lin" valueType="num">
                                      <p:cBhvr>
                                        <p:cTn id="53" dur="500" fill="hold"/>
                                        <p:tgtEl>
                                          <p:spTgt spid="91"/>
                                        </p:tgtEl>
                                        <p:attrNameLst>
                                          <p:attrName>ppt_x</p:attrName>
                                        </p:attrNameLst>
                                      </p:cBhvr>
                                      <p:tavLst>
                                        <p:tav tm="0">
                                          <p:val>
                                            <p:strVal val="#ppt_x"/>
                                          </p:val>
                                        </p:tav>
                                        <p:tav tm="100000">
                                          <p:val>
                                            <p:strVal val="#ppt_x"/>
                                          </p:val>
                                        </p:tav>
                                      </p:tavLst>
                                    </p:anim>
                                    <p:anim calcmode="lin" valueType="num">
                                      <p:cBhvr>
                                        <p:cTn id="54" dur="500" fill="hold"/>
                                        <p:tgtEl>
                                          <p:spTgt spid="9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750"/>
                                  </p:stCondLst>
                                  <p:childTnLst>
                                    <p:set>
                                      <p:cBhvr>
                                        <p:cTn id="56" dur="1" fill="hold">
                                          <p:stCondLst>
                                            <p:cond delay="0"/>
                                          </p:stCondLst>
                                        </p:cTn>
                                        <p:tgtEl>
                                          <p:spTgt spid="92"/>
                                        </p:tgtEl>
                                        <p:attrNameLst>
                                          <p:attrName>style.visibility</p:attrName>
                                        </p:attrNameLst>
                                      </p:cBhvr>
                                      <p:to>
                                        <p:strVal val="visible"/>
                                      </p:to>
                                    </p:set>
                                    <p:animEffect transition="in" filter="fade">
                                      <p:cBhvr>
                                        <p:cTn id="57" dur="500"/>
                                        <p:tgtEl>
                                          <p:spTgt spid="92"/>
                                        </p:tgtEl>
                                      </p:cBhvr>
                                    </p:animEffect>
                                    <p:anim calcmode="lin" valueType="num">
                                      <p:cBhvr>
                                        <p:cTn id="58" dur="500" fill="hold"/>
                                        <p:tgtEl>
                                          <p:spTgt spid="92"/>
                                        </p:tgtEl>
                                        <p:attrNameLst>
                                          <p:attrName>ppt_x</p:attrName>
                                        </p:attrNameLst>
                                      </p:cBhvr>
                                      <p:tavLst>
                                        <p:tav tm="0">
                                          <p:val>
                                            <p:strVal val="#ppt_x"/>
                                          </p:val>
                                        </p:tav>
                                        <p:tav tm="100000">
                                          <p:val>
                                            <p:strVal val="#ppt_x"/>
                                          </p:val>
                                        </p:tav>
                                      </p:tavLst>
                                    </p:anim>
                                    <p:anim calcmode="lin" valueType="num">
                                      <p:cBhvr>
                                        <p:cTn id="59" dur="500" fill="hold"/>
                                        <p:tgtEl>
                                          <p:spTgt spid="9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750"/>
                                  </p:stCondLst>
                                  <p:childTnLst>
                                    <p:set>
                                      <p:cBhvr>
                                        <p:cTn id="61" dur="1" fill="hold">
                                          <p:stCondLst>
                                            <p:cond delay="0"/>
                                          </p:stCondLst>
                                        </p:cTn>
                                        <p:tgtEl>
                                          <p:spTgt spid="93"/>
                                        </p:tgtEl>
                                        <p:attrNameLst>
                                          <p:attrName>style.visibility</p:attrName>
                                        </p:attrNameLst>
                                      </p:cBhvr>
                                      <p:to>
                                        <p:strVal val="visible"/>
                                      </p:to>
                                    </p:set>
                                    <p:animEffect transition="in" filter="fade">
                                      <p:cBhvr>
                                        <p:cTn id="62" dur="500"/>
                                        <p:tgtEl>
                                          <p:spTgt spid="93"/>
                                        </p:tgtEl>
                                      </p:cBhvr>
                                    </p:animEffect>
                                    <p:anim calcmode="lin" valueType="num">
                                      <p:cBhvr>
                                        <p:cTn id="63" dur="500" fill="hold"/>
                                        <p:tgtEl>
                                          <p:spTgt spid="93"/>
                                        </p:tgtEl>
                                        <p:attrNameLst>
                                          <p:attrName>ppt_x</p:attrName>
                                        </p:attrNameLst>
                                      </p:cBhvr>
                                      <p:tavLst>
                                        <p:tav tm="0">
                                          <p:val>
                                            <p:strVal val="#ppt_x"/>
                                          </p:val>
                                        </p:tav>
                                        <p:tav tm="100000">
                                          <p:val>
                                            <p:strVal val="#ppt_x"/>
                                          </p:val>
                                        </p:tav>
                                      </p:tavLst>
                                    </p:anim>
                                    <p:anim calcmode="lin" valueType="num">
                                      <p:cBhvr>
                                        <p:cTn id="64" dur="500" fill="hold"/>
                                        <p:tgtEl>
                                          <p:spTgt spid="9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4" fill="hold" nodeType="afterEffect">
                                  <p:stCondLst>
                                    <p:cond delay="0"/>
                                  </p:stCondLst>
                                  <p:childTnLst>
                                    <p:set>
                                      <p:cBhvr>
                                        <p:cTn id="67" dur="1" fill="hold">
                                          <p:stCondLst>
                                            <p:cond delay="0"/>
                                          </p:stCondLst>
                                        </p:cTn>
                                        <p:tgtEl>
                                          <p:spTgt spid="2050"/>
                                        </p:tgtEl>
                                        <p:attrNameLst>
                                          <p:attrName>style.visibility</p:attrName>
                                        </p:attrNameLst>
                                      </p:cBhvr>
                                      <p:to>
                                        <p:strVal val="visible"/>
                                      </p:to>
                                    </p:set>
                                    <p:animEffect transition="in" filter="wipe(down)">
                                      <p:cBhvr>
                                        <p:cTn id="6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9" grpId="0" animBg="1"/>
      <p:bldP spid="20" grpId="0"/>
      <p:bldP spid="21"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Admin\Desktop\新建文件夹\1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3816" y="1196101"/>
            <a:ext cx="3024335" cy="5369457"/>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70692" y="2977185"/>
            <a:ext cx="578052"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5</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345059" y="478202"/>
            <a:ext cx="3925278" cy="912430"/>
            <a:chOff x="145184" y="2331275"/>
            <a:chExt cx="3925278" cy="912430"/>
          </a:xfrm>
        </p:grpSpPr>
        <p:sp>
          <p:nvSpPr>
            <p:cNvPr id="27" name="内容占位符 2"/>
            <p:cNvSpPr txBox="1"/>
            <p:nvPr/>
          </p:nvSpPr>
          <p:spPr>
            <a:xfrm>
              <a:off x="1109534" y="2394897"/>
              <a:ext cx="2960928"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1400" b="1" dirty="0">
                  <a:solidFill>
                    <a:srgbClr val="51597B"/>
                  </a:solidFill>
                  <a:latin typeface="微软雅黑" panose="020B0503020204020204" pitchFamily="34" charset="-122"/>
                  <a:ea typeface="微软雅黑" panose="020B0503020204020204" pitchFamily="34" charset="-122"/>
                </a:rPr>
                <a:t>Download</a:t>
              </a:r>
              <a:r>
                <a:rPr lang="zh-CN" altLang="en-US" sz="1400" b="1" dirty="0">
                  <a:solidFill>
                    <a:srgbClr val="51597B"/>
                  </a:solidFill>
                  <a:latin typeface="微软雅黑" panose="020B0503020204020204" pitchFamily="34" charset="-122"/>
                  <a:ea typeface="微软雅黑" panose="020B0503020204020204" pitchFamily="34" charset="-122"/>
                </a:rPr>
                <a:t>“</a:t>
              </a:r>
              <a:r>
                <a:rPr lang="en-US" altLang="zh-CN" sz="1400" b="1" dirty="0">
                  <a:solidFill>
                    <a:srgbClr val="51597B"/>
                  </a:solidFill>
                  <a:latin typeface="微软雅黑" panose="020B0503020204020204" pitchFamily="34" charset="-122"/>
                  <a:ea typeface="微软雅黑" panose="020B0503020204020204" pitchFamily="34" charset="-122"/>
                </a:rPr>
                <a:t>Tuya</a:t>
              </a:r>
              <a:r>
                <a:rPr lang="zh-CN" altLang="en-US" sz="1400" b="1" dirty="0">
                  <a:solidFill>
                    <a:srgbClr val="51597B"/>
                  </a:solidFill>
                  <a:latin typeface="微软雅黑" panose="020B0503020204020204" pitchFamily="34" charset="-122"/>
                  <a:ea typeface="微软雅黑" panose="020B0503020204020204" pitchFamily="34" charset="-122"/>
                </a:rPr>
                <a:t>”</a:t>
              </a:r>
              <a:r>
                <a:rPr lang="en-US" altLang="zh-CN" sz="1400" b="1" dirty="0">
                  <a:solidFill>
                    <a:srgbClr val="51597B"/>
                  </a:solidFill>
                  <a:latin typeface="微软雅黑" panose="020B0503020204020204" pitchFamily="34" charset="-122"/>
                  <a:ea typeface="微软雅黑" panose="020B0503020204020204" pitchFamily="34" charset="-122"/>
                </a:rPr>
                <a:t>APP</a:t>
              </a:r>
              <a:r>
                <a:rPr lang="zh-CN" altLang="en-US" sz="1400" b="1" dirty="0">
                  <a:solidFill>
                    <a:srgbClr val="51597B"/>
                  </a:solidFill>
                  <a:latin typeface="微软雅黑" panose="020B0503020204020204" pitchFamily="34" charset="-122"/>
                  <a:ea typeface="微软雅黑" panose="020B0503020204020204" pitchFamily="34" charset="-122"/>
                </a:rPr>
                <a:t>，</a:t>
              </a:r>
              <a:r>
                <a:rPr lang="zh-CN" altLang="en-US" sz="1200" b="1" dirty="0">
                  <a:solidFill>
                    <a:srgbClr val="51597B"/>
                  </a:solidFill>
                  <a:latin typeface="微软雅黑" panose="020B0503020204020204" pitchFamily="34" charset="-122"/>
                  <a:ea typeface="微软雅黑" panose="020B0503020204020204" pitchFamily="34" charset="-122"/>
                </a:rPr>
                <a:t>Register an account and log in。</a:t>
              </a:r>
              <a:endParaRPr lang="en-US" altLang="zh-CN" sz="1200" b="1" dirty="0">
                <a:solidFill>
                  <a:srgbClr val="51597B"/>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45184" y="2331275"/>
              <a:ext cx="876300" cy="912430"/>
              <a:chOff x="947674" y="1323330"/>
              <a:chExt cx="876300" cy="912430"/>
            </a:xfrm>
          </p:grpSpPr>
          <p:sp>
            <p:nvSpPr>
              <p:cNvPr id="29" name="任意多边形 13"/>
              <p:cNvSpPr/>
              <p:nvPr/>
            </p:nvSpPr>
            <p:spPr>
              <a:xfrm>
                <a:off x="947674" y="1323330"/>
                <a:ext cx="876300"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B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02970" y="1491008"/>
                <a:ext cx="601447" cy="584775"/>
              </a:xfrm>
              <a:prstGeom prst="rect">
                <a:avLst/>
              </a:prstGeom>
            </p:spPr>
            <p:txBody>
              <a:bodyPr wrap="none">
                <a:spAutoFit/>
              </a:bodyPr>
              <a:lstStyle/>
              <a:p>
                <a:r>
                  <a:rPr lang="en-US" altLang="zh-CN" sz="3200" dirty="0">
                    <a:solidFill>
                      <a:srgbClr val="FFFFFF"/>
                    </a:solidFill>
                  </a:rPr>
                  <a:t>01</a:t>
                </a:r>
                <a:endParaRPr lang="zh-CN" altLang="en-US" sz="3200" dirty="0">
                  <a:solidFill>
                    <a:srgbClr val="FFFFFF"/>
                  </a:solidFill>
                </a:endParaRPr>
              </a:p>
            </p:txBody>
          </p:sp>
        </p:grpSp>
      </p:grpSp>
      <p:grpSp>
        <p:nvGrpSpPr>
          <p:cNvPr id="31" name="组合 30"/>
          <p:cNvGrpSpPr/>
          <p:nvPr/>
        </p:nvGrpSpPr>
        <p:grpSpPr>
          <a:xfrm>
            <a:off x="6817668" y="471834"/>
            <a:ext cx="4929001" cy="912430"/>
            <a:chOff x="143508" y="3316008"/>
            <a:chExt cx="3745789" cy="912430"/>
          </a:xfrm>
        </p:grpSpPr>
        <p:grpSp>
          <p:nvGrpSpPr>
            <p:cNvPr id="32" name="组合 31"/>
            <p:cNvGrpSpPr/>
            <p:nvPr/>
          </p:nvGrpSpPr>
          <p:grpSpPr>
            <a:xfrm>
              <a:off x="143508" y="3316008"/>
              <a:ext cx="721453" cy="912430"/>
              <a:chOff x="979424" y="2814907"/>
              <a:chExt cx="721453" cy="912430"/>
            </a:xfrm>
          </p:grpSpPr>
          <p:sp>
            <p:nvSpPr>
              <p:cNvPr id="34" name="任意多边形 89"/>
              <p:cNvSpPr/>
              <p:nvPr/>
            </p:nvSpPr>
            <p:spPr>
              <a:xfrm>
                <a:off x="979424" y="2814907"/>
                <a:ext cx="721453"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7B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33530" y="3016611"/>
                <a:ext cx="457069" cy="584775"/>
              </a:xfrm>
              <a:prstGeom prst="rect">
                <a:avLst/>
              </a:prstGeom>
            </p:spPr>
            <p:txBody>
              <a:bodyPr wrap="none">
                <a:spAutoFit/>
              </a:bodyPr>
              <a:lstStyle/>
              <a:p>
                <a:r>
                  <a:rPr lang="en-US" altLang="zh-CN" sz="3200" dirty="0">
                    <a:solidFill>
                      <a:srgbClr val="FFFFFF"/>
                    </a:solidFill>
                  </a:rPr>
                  <a:t>02</a:t>
                </a:r>
                <a:endParaRPr lang="zh-CN" altLang="en-US" sz="3200" dirty="0">
                  <a:solidFill>
                    <a:srgbClr val="FFFFFF"/>
                  </a:solidFill>
                </a:endParaRPr>
              </a:p>
            </p:txBody>
          </p:sp>
        </p:grpSp>
        <p:sp>
          <p:nvSpPr>
            <p:cNvPr id="33" name="内容占位符 2"/>
            <p:cNvSpPr txBox="1"/>
            <p:nvPr/>
          </p:nvSpPr>
          <p:spPr>
            <a:xfrm>
              <a:off x="864961" y="3322376"/>
              <a:ext cx="3024336" cy="5788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zh-CN" altLang="en-US" sz="1400" b="1" dirty="0">
                  <a:solidFill>
                    <a:srgbClr val="51597B"/>
                  </a:solidFill>
                  <a:latin typeface="微软雅黑" panose="020B0503020204020204" pitchFamily="34" charset="-122"/>
                  <a:ea typeface="微软雅黑" panose="020B0503020204020204" pitchFamily="34" charset="-122"/>
                </a:rPr>
                <a:t>Enter the APP main page, click the red "+" button in the upper right corner。</a:t>
              </a:r>
              <a:endParaRPr lang="en-US" altLang="zh-CN" sz="1400" b="1" dirty="0">
                <a:solidFill>
                  <a:srgbClr val="51597B"/>
                </a:solidFill>
                <a:latin typeface="微软雅黑" panose="020B0503020204020204" pitchFamily="34" charset="-122"/>
                <a:ea typeface="微软雅黑" panose="020B0503020204020204" pitchFamily="34" charset="-122"/>
              </a:endParaRPr>
            </a:p>
          </p:txBody>
        </p:sp>
      </p:grpSp>
      <p:pic>
        <p:nvPicPr>
          <p:cNvPr id="1028" name="Picture 4" descr="C:\Users\Admin\Desktop\新建文件夹\图片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1068" y="1522282"/>
            <a:ext cx="5038725" cy="5086350"/>
          </a:xfrm>
          <a:prstGeom prst="rect">
            <a:avLst/>
          </a:prstGeom>
          <a:noFill/>
          <a:extLst>
            <a:ext uri="{909E8E84-426E-40DD-AFC4-6F175D3DCCD1}">
              <a14:hiddenFill xmlns:a14="http://schemas.microsoft.com/office/drawing/2010/main">
                <a:solidFill>
                  <a:srgbClr val="FFFFFF"/>
                </a:solidFill>
              </a14:hiddenFill>
            </a:ext>
          </a:extLst>
        </p:spPr>
      </p:pic>
      <p:sp>
        <p:nvSpPr>
          <p:cNvPr id="20" name="椭圆 19"/>
          <p:cNvSpPr/>
          <p:nvPr/>
        </p:nvSpPr>
        <p:spPr>
          <a:xfrm>
            <a:off x="10562084" y="1182205"/>
            <a:ext cx="784968" cy="811819"/>
          </a:xfrm>
          <a:prstGeom prst="ellipse">
            <a:avLst/>
          </a:prstGeom>
          <a:solidFill>
            <a:schemeClr val="lt1">
              <a:alpha val="0"/>
            </a:schemeClr>
          </a:solidFill>
          <a:ln w="73025"/>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inVertic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barn(inVertical)">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heel(1)">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Desktop\新建文件夹\微信图片_202005200948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2036" y="1028086"/>
            <a:ext cx="2897814" cy="5746778"/>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rot="16200000">
            <a:off x="-1223678" y="3080229"/>
            <a:ext cx="3166792" cy="72923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070C0"/>
          </a:solidFill>
          <a:ln w="9525" cap="flat">
            <a:solidFill>
              <a:srgbClr val="0070C0"/>
            </a:solid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dirty="0"/>
          </a:p>
        </p:txBody>
      </p:sp>
      <p:sp>
        <p:nvSpPr>
          <p:cNvPr id="91" name="TextBox 59"/>
          <p:cNvSpPr txBox="1">
            <a:spLocks noChangeArrowheads="1"/>
          </p:cNvSpPr>
          <p:nvPr/>
        </p:nvSpPr>
        <p:spPr bwMode="auto">
          <a:xfrm>
            <a:off x="70692" y="2977185"/>
            <a:ext cx="578052" cy="9787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n-US" altLang="zh-CN" sz="4800" b="1" kern="0" dirty="0" smtClean="0">
                <a:solidFill>
                  <a:schemeClr val="bg1"/>
                </a:solidFill>
                <a:latin typeface="微软雅黑" panose="020B0503020204020204" pitchFamily="34" charset="-122"/>
                <a:ea typeface="微软雅黑" panose="020B0503020204020204" pitchFamily="34" charset="-122"/>
              </a:rPr>
              <a:t>6</a:t>
            </a:r>
            <a:r>
              <a:rPr lang="zh-CN" altLang="en-US" sz="4000" b="1" kern="0" dirty="0" smtClean="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212217" y="264803"/>
            <a:ext cx="10363199" cy="1006475"/>
            <a:chOff x="145184" y="2331277"/>
            <a:chExt cx="3279261" cy="912430"/>
          </a:xfrm>
        </p:grpSpPr>
        <p:sp>
          <p:nvSpPr>
            <p:cNvPr id="27" name="内容占位符 2"/>
            <p:cNvSpPr txBox="1"/>
            <p:nvPr/>
          </p:nvSpPr>
          <p:spPr>
            <a:xfrm>
              <a:off x="616634" y="2331277"/>
              <a:ext cx="2807811" cy="45621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1400" b="1" dirty="0" smtClean="0">
                  <a:solidFill>
                    <a:srgbClr val="51597B"/>
                  </a:solidFill>
                  <a:latin typeface="微软雅黑" panose="020B0503020204020204" pitchFamily="34" charset="-122"/>
                  <a:ea typeface="微软雅黑" panose="020B0503020204020204" pitchFamily="34" charset="-122"/>
                </a:rPr>
                <a:t>When Pairing,Select “Electrician”-Circuit Breaker(wifi)</a:t>
              </a:r>
            </a:p>
            <a:p>
              <a:pPr marL="0" indent="0">
                <a:lnSpc>
                  <a:spcPct val="150000"/>
                </a:lnSpc>
                <a:spcBef>
                  <a:spcPts val="0"/>
                </a:spcBef>
                <a:spcAft>
                  <a:spcPts val="600"/>
                </a:spcAft>
                <a:buNone/>
              </a:pPr>
              <a:r>
                <a:rPr lang="en-US" altLang="zh-CN" sz="1200" b="1" dirty="0" smtClean="0">
                  <a:solidFill>
                    <a:srgbClr val="51597B"/>
                  </a:solidFill>
                  <a:latin typeface="微软雅黑" panose="020B0503020204020204" pitchFamily="34" charset="-122"/>
                  <a:ea typeface="微软雅黑" panose="020B0503020204020204" pitchFamily="34" charset="-122"/>
                </a:rPr>
                <a:t>R</a:t>
              </a:r>
              <a:r>
                <a:rPr lang="zh-CN" altLang="en-US" sz="1200" b="1" dirty="0" smtClean="0">
                  <a:solidFill>
                    <a:srgbClr val="51597B"/>
                  </a:solidFill>
                  <a:latin typeface="微软雅黑" panose="020B0503020204020204" pitchFamily="34" charset="-122"/>
                  <a:ea typeface="微软雅黑" panose="020B0503020204020204" pitchFamily="34" charset="-122"/>
                </a:rPr>
                <a:t>ecommend that users select "Auto Discovery" to pair, this function can achieve multiple simultaneous pairing</a:t>
              </a:r>
              <a:r>
                <a:rPr lang="zh-CN" altLang="en-US" sz="1000" b="1" dirty="0" smtClean="0">
                  <a:solidFill>
                    <a:srgbClr val="51597B"/>
                  </a:solidFill>
                  <a:latin typeface="微软雅黑" panose="020B0503020204020204" pitchFamily="34" charset="-122"/>
                  <a:ea typeface="微软雅黑" panose="020B0503020204020204" pitchFamily="34" charset="-122"/>
                </a:rPr>
                <a:t>。</a:t>
              </a:r>
            </a:p>
          </p:txBody>
        </p:sp>
        <p:grpSp>
          <p:nvGrpSpPr>
            <p:cNvPr id="28" name="组合 27"/>
            <p:cNvGrpSpPr/>
            <p:nvPr/>
          </p:nvGrpSpPr>
          <p:grpSpPr>
            <a:xfrm>
              <a:off x="145184" y="2331277"/>
              <a:ext cx="550609" cy="912430"/>
              <a:chOff x="947674" y="1323332"/>
              <a:chExt cx="550609" cy="912430"/>
            </a:xfrm>
          </p:grpSpPr>
          <p:sp>
            <p:nvSpPr>
              <p:cNvPr id="29" name="任意多边形 13"/>
              <p:cNvSpPr/>
              <p:nvPr/>
            </p:nvSpPr>
            <p:spPr>
              <a:xfrm>
                <a:off x="947674" y="1323332"/>
                <a:ext cx="400779" cy="912430"/>
              </a:xfrm>
              <a:custGeom>
                <a:avLst/>
                <a:gdLst>
                  <a:gd name="connsiteX0" fmla="*/ 1555750 w 2063750"/>
                  <a:gd name="connsiteY0" fmla="*/ 0 h 2387600"/>
                  <a:gd name="connsiteX1" fmla="*/ 0 w 2063750"/>
                  <a:gd name="connsiteY1" fmla="*/ 736600 h 2387600"/>
                  <a:gd name="connsiteX2" fmla="*/ 736600 w 2063750"/>
                  <a:gd name="connsiteY2" fmla="*/ 2387600 h 2387600"/>
                  <a:gd name="connsiteX3" fmla="*/ 1778000 w 2063750"/>
                  <a:gd name="connsiteY3" fmla="*/ 1898650 h 2387600"/>
                  <a:gd name="connsiteX4" fmla="*/ 2063750 w 2063750"/>
                  <a:gd name="connsiteY4" fmla="*/ 1104900 h 2387600"/>
                  <a:gd name="connsiteX5" fmla="*/ 1555750 w 2063750"/>
                  <a:gd name="connsiteY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750" h="2387600">
                    <a:moveTo>
                      <a:pt x="1555750" y="0"/>
                    </a:moveTo>
                    <a:lnTo>
                      <a:pt x="0" y="736600"/>
                    </a:lnTo>
                    <a:lnTo>
                      <a:pt x="736600" y="2387600"/>
                    </a:lnTo>
                    <a:lnTo>
                      <a:pt x="1778000" y="1898650"/>
                    </a:lnTo>
                    <a:lnTo>
                      <a:pt x="2063750" y="1104900"/>
                    </a:lnTo>
                    <a:lnTo>
                      <a:pt x="1555750" y="0"/>
                    </a:lnTo>
                    <a:close/>
                  </a:path>
                </a:pathLst>
              </a:custGeom>
              <a:solidFill>
                <a:srgbClr val="6B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066325" y="1487625"/>
                <a:ext cx="431958" cy="529037"/>
              </a:xfrm>
              <a:prstGeom prst="rect">
                <a:avLst/>
              </a:prstGeom>
            </p:spPr>
            <p:txBody>
              <a:bodyPr wrap="square">
                <a:spAutoFit/>
              </a:bodyPr>
              <a:lstStyle/>
              <a:p>
                <a:r>
                  <a:rPr lang="en-US" altLang="zh-CN" sz="3200" dirty="0">
                    <a:solidFill>
                      <a:srgbClr val="FFFFFF"/>
                    </a:solidFill>
                  </a:rPr>
                  <a:t>03</a:t>
                </a:r>
                <a:endParaRPr lang="zh-CN" altLang="en-US" sz="3200" dirty="0">
                  <a:solidFill>
                    <a:srgbClr val="FFFFFF"/>
                  </a:solidFill>
                </a:endParaRPr>
              </a:p>
            </p:txBody>
          </p:sp>
        </p:grpSp>
      </p:grpSp>
      <p:sp>
        <p:nvSpPr>
          <p:cNvPr id="5" name="椭圆 4"/>
          <p:cNvSpPr/>
          <p:nvPr/>
        </p:nvSpPr>
        <p:spPr>
          <a:xfrm>
            <a:off x="3145264" y="3488705"/>
            <a:ext cx="917349" cy="950083"/>
          </a:xfrm>
          <a:prstGeom prst="ellipse">
            <a:avLst/>
          </a:prstGeom>
          <a:solidFill>
            <a:schemeClr val="lt1">
              <a:alpha val="0"/>
            </a:schemeClr>
          </a:solidFill>
          <a:ln w="73025"/>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椭圆 12"/>
          <p:cNvSpPr/>
          <p:nvPr/>
        </p:nvSpPr>
        <p:spPr>
          <a:xfrm>
            <a:off x="3950944" y="952908"/>
            <a:ext cx="784968" cy="811819"/>
          </a:xfrm>
          <a:prstGeom prst="ellipse">
            <a:avLst/>
          </a:prstGeom>
          <a:solidFill>
            <a:schemeClr val="lt1">
              <a:alpha val="0"/>
            </a:schemeClr>
          </a:solidFill>
          <a:ln w="73025"/>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3076" name="Picture 4" descr="C:\Users\Admin\Desktop\新建文件夹\微信图片_20200520095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6612" y="1029595"/>
            <a:ext cx="2601072" cy="572452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Desktop\新建文件夹\微信图片_2020052009504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3893" y="1028086"/>
            <a:ext cx="2649789" cy="57260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barn(inVertical)">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077"/>
                                        </p:tgtEl>
                                        <p:attrNameLst>
                                          <p:attrName>style.visibility</p:attrName>
                                        </p:attrNameLst>
                                      </p:cBhvr>
                                      <p:to>
                                        <p:strVal val="visible"/>
                                      </p:to>
                                    </p:set>
                                    <p:animEffect transition="in" filter="barn(inVertical)">
                                      <p:cBhvr>
                                        <p:cTn id="3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c1ec6b4c8718ec3729fa4977e1f43f60734446"/>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238</TotalTime>
  <Words>2799</Words>
  <Application>Microsoft Office PowerPoint</Application>
  <PresentationFormat>自定义</PresentationFormat>
  <Paragraphs>310</Paragraphs>
  <Slides>36</Slides>
  <Notes>36</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主题​​</vt:lpstr>
      <vt:lpstr>PowerPoint 演示文稿</vt:lpstr>
      <vt:lpstr>PowerPoint 演示文稿</vt:lpstr>
      <vt:lpstr>Feature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Admin</cp:lastModifiedBy>
  <cp:revision>830</cp:revision>
  <cp:lastPrinted>2019-07-04T00:50:00Z</cp:lastPrinted>
  <dcterms:created xsi:type="dcterms:W3CDTF">2015-12-21T02:26:00Z</dcterms:created>
  <dcterms:modified xsi:type="dcterms:W3CDTF">2020-05-20T05:53:29Z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